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9"/>
  </p:notesMasterIdLst>
  <p:handoutMasterIdLst>
    <p:handoutMasterId r:id="rId40"/>
  </p:handoutMasterIdLst>
  <p:sldIdLst>
    <p:sldId id="256" r:id="rId5"/>
    <p:sldId id="257" r:id="rId6"/>
    <p:sldId id="258" r:id="rId7"/>
    <p:sldId id="304" r:id="rId8"/>
    <p:sldId id="259" r:id="rId9"/>
    <p:sldId id="303" r:id="rId10"/>
    <p:sldId id="327" r:id="rId11"/>
    <p:sldId id="307" r:id="rId12"/>
    <p:sldId id="308" r:id="rId13"/>
    <p:sldId id="309" r:id="rId14"/>
    <p:sldId id="310" r:id="rId15"/>
    <p:sldId id="311" r:id="rId16"/>
    <p:sldId id="312" r:id="rId17"/>
    <p:sldId id="314" r:id="rId18"/>
    <p:sldId id="313" r:id="rId19"/>
    <p:sldId id="328" r:id="rId20"/>
    <p:sldId id="329" r:id="rId21"/>
    <p:sldId id="305" r:id="rId22"/>
    <p:sldId id="315" r:id="rId23"/>
    <p:sldId id="330" r:id="rId24"/>
    <p:sldId id="316" r:id="rId25"/>
    <p:sldId id="317" r:id="rId26"/>
    <p:sldId id="320" r:id="rId27"/>
    <p:sldId id="318" r:id="rId28"/>
    <p:sldId id="324" r:id="rId29"/>
    <p:sldId id="331" r:id="rId30"/>
    <p:sldId id="332" r:id="rId31"/>
    <p:sldId id="321" r:id="rId32"/>
    <p:sldId id="322" r:id="rId33"/>
    <p:sldId id="323" r:id="rId34"/>
    <p:sldId id="326" r:id="rId35"/>
    <p:sldId id="325" r:id="rId36"/>
    <p:sldId id="272" r:id="rId37"/>
    <p:sldId id="282" r:id="rId38"/>
  </p:sldIdLst>
  <p:sldSz cx="12192000" cy="6858000"/>
  <p:notesSz cx="6858000" cy="9144000"/>
  <p:defaultTextStyle>
    <a:defPPr rtl="0">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11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8151"/>
    <a:srgbClr val="B53164"/>
    <a:srgbClr val="225B5F"/>
    <a:srgbClr val="E6E6E6"/>
    <a:srgbClr val="0F1722"/>
    <a:srgbClr val="1B2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606619-D106-3AD6-2DE2-6313FC8BD068}" v="4" dt="2025-11-03T12:49:05.977"/>
  </p1510:revLst>
</p1510:revInfo>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2" autoAdjust="0"/>
    <p:restoredTop sz="94660"/>
  </p:normalViewPr>
  <p:slideViewPr>
    <p:cSldViewPr snapToGrid="0" showGuides="1">
      <p:cViewPr varScale="1">
        <p:scale>
          <a:sx n="79" d="100"/>
          <a:sy n="79" d="100"/>
        </p:scale>
        <p:origin x="773" y="72"/>
      </p:cViewPr>
      <p:guideLst>
        <p:guide orient="horz" pos="2160"/>
        <p:guide pos="3840"/>
        <p:guide orient="horz" pos="3113"/>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stantin Cilibiu" userId="S::constantin.cilibiu@campus.utcluj.ro::f24fe8f6-3d43-4b88-a891-725e848da1c4" providerId="AD" clId="Web-{DB606619-D106-3AD6-2DE2-6313FC8BD068}"/>
    <pc:docChg chg="modSld">
      <pc:chgData name="Constantin Cilibiu" userId="S::constantin.cilibiu@campus.utcluj.ro::f24fe8f6-3d43-4b88-a891-725e848da1c4" providerId="AD" clId="Web-{DB606619-D106-3AD6-2DE2-6313FC8BD068}" dt="2025-11-03T12:49:05.977" v="1" actId="20577"/>
      <pc:docMkLst>
        <pc:docMk/>
      </pc:docMkLst>
      <pc:sldChg chg="modSp">
        <pc:chgData name="Constantin Cilibiu" userId="S::constantin.cilibiu@campus.utcluj.ro::f24fe8f6-3d43-4b88-a891-725e848da1c4" providerId="AD" clId="Web-{DB606619-D106-3AD6-2DE2-6313FC8BD068}" dt="2025-11-03T12:49:05.977" v="1" actId="20577"/>
        <pc:sldMkLst>
          <pc:docMk/>
          <pc:sldMk cId="4269207395" sldId="332"/>
        </pc:sldMkLst>
        <pc:spChg chg="mod">
          <ac:chgData name="Constantin Cilibiu" userId="S::constantin.cilibiu@campus.utcluj.ro::f24fe8f6-3d43-4b88-a891-725e848da1c4" providerId="AD" clId="Web-{DB606619-D106-3AD6-2DE2-6313FC8BD068}" dt="2025-11-03T12:49:05.977" v="1" actId="20577"/>
          <ac:spMkLst>
            <pc:docMk/>
            <pc:sldMk cId="4269207395" sldId="332"/>
            <ac:spMk id="6" creationId="{16071BC5-081F-E959-F7EB-AB54DCD3043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antet 1">
            <a:extLst>
              <a:ext uri="{FF2B5EF4-FFF2-40B4-BE49-F238E27FC236}">
                <a16:creationId xmlns:a16="http://schemas.microsoft.com/office/drawing/2014/main" id="{5E4FC509-A25D-4AC1-956B-244FAC61AF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o-RO" dirty="0"/>
          </a:p>
        </p:txBody>
      </p:sp>
      <p:sp>
        <p:nvSpPr>
          <p:cNvPr id="3" name="Substituent dată 2">
            <a:extLst>
              <a:ext uri="{FF2B5EF4-FFF2-40B4-BE49-F238E27FC236}">
                <a16:creationId xmlns:a16="http://schemas.microsoft.com/office/drawing/2014/main" id="{F1EDCBDF-04F2-4646-A118-9A2CBABED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155A0F4-67A8-4DDF-B72F-F078B64BFF36}" type="datetime1">
              <a:rPr lang="ro-RO" smtClean="0"/>
              <a:t>03.11.2025</a:t>
            </a:fld>
            <a:endParaRPr lang="ro-RO" dirty="0"/>
          </a:p>
        </p:txBody>
      </p:sp>
      <p:sp>
        <p:nvSpPr>
          <p:cNvPr id="4" name="Substituent subsol 3">
            <a:extLst>
              <a:ext uri="{FF2B5EF4-FFF2-40B4-BE49-F238E27FC236}">
                <a16:creationId xmlns:a16="http://schemas.microsoft.com/office/drawing/2014/main" id="{95BD4EF4-9023-4CAF-937E-F78CF009DB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o-RO" dirty="0"/>
          </a:p>
        </p:txBody>
      </p:sp>
      <p:sp>
        <p:nvSpPr>
          <p:cNvPr id="5" name="Substituent număr diapozitiv 4">
            <a:extLst>
              <a:ext uri="{FF2B5EF4-FFF2-40B4-BE49-F238E27FC236}">
                <a16:creationId xmlns:a16="http://schemas.microsoft.com/office/drawing/2014/main" id="{C0300887-CA61-4CEF-BD28-E51D6F957D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A00C303-0EDA-42E1-9745-6C6A39A7B5C4}" type="slidenum">
              <a:rPr lang="ro-RO" smtClean="0"/>
              <a:t>‹#›</a:t>
            </a:fld>
            <a:endParaRPr lang="ro-RO" dirty="0"/>
          </a:p>
        </p:txBody>
      </p:sp>
    </p:spTree>
    <p:extLst>
      <p:ext uri="{BB962C8B-B14F-4D97-AF65-F5344CB8AC3E}">
        <p14:creationId xmlns:p14="http://schemas.microsoft.com/office/powerpoint/2010/main" val="301676646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4T18:50:45.817"/>
    </inkml:context>
    <inkml:brush xml:id="br0">
      <inkml:brushProperty name="width" value="0.1" units="cm"/>
      <inkml:brushProperty name="height" value="0.1" units="cm"/>
      <inkml:brushProperty name="color" value="#008C3A"/>
      <inkml:brushProperty name="ignorePressure" value="1"/>
    </inkml:brush>
  </inkml:definitions>
  <inkml:trace contextRef="#ctx0" brushRef="#br0">0 7289,'0'-7260,"0"7231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4T18:50:55.218"/>
    </inkml:context>
    <inkml:brush xml:id="br0">
      <inkml:brushProperty name="width" value="0.1" units="cm"/>
      <inkml:brushProperty name="height" value="0.1" units="cm"/>
      <inkml:brushProperty name="color" value="#008C3A"/>
      <inkml:brushProperty name="ignorePressure" value="1"/>
    </inkml:brush>
  </inkml:definitions>
  <inkml:trace contextRef="#ctx0" brushRef="#br0">448 0,'-2'3,"-8"7,-7 6,-2 4,-4 2,-1 3,-2 1,1-2,-3 5,-1-1,1 0,1 0,-3 1,-2 4,1-2,-3 2,0 1,6-5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4T18:51:02.619"/>
    </inkml:context>
    <inkml:brush xml:id="br0">
      <inkml:brushProperty name="width" value="0.1" units="cm"/>
      <inkml:brushProperty name="height" value="0.1" units="cm"/>
      <inkml:brushProperty name="color" value="#008C3A"/>
      <inkml:brushProperty name="ignorePressure" value="1"/>
    </inkml:brush>
  </inkml:definitions>
  <inkml:trace contextRef="#ctx0" brushRef="#br0">555 1,'-526'527,"497"-499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ante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o-RO" noProof="0" dirty="0"/>
          </a:p>
        </p:txBody>
      </p:sp>
      <p:sp>
        <p:nvSpPr>
          <p:cNvPr id="3" name="Substituent dată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873D40-B89D-443E-A396-B604801B68BE}" type="datetime1">
              <a:rPr lang="ro-RO" noProof="0" smtClean="0"/>
              <a:pPr/>
              <a:t>03.11.2025</a:t>
            </a:fld>
            <a:endParaRPr lang="ro-RO" noProof="0" dirty="0"/>
          </a:p>
        </p:txBody>
      </p:sp>
      <p:sp>
        <p:nvSpPr>
          <p:cNvPr id="4" name="Substituent imagine diapozitiv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ro-RO" noProof="0" dirty="0"/>
          </a:p>
        </p:txBody>
      </p:sp>
      <p:sp>
        <p:nvSpPr>
          <p:cNvPr id="5" name="Substituent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o-RO" noProof="0" dirty="0"/>
              <a:t>Editați stilurile de text coordonator</a:t>
            </a:r>
          </a:p>
          <a:p>
            <a:pPr lvl="1" rtl="0"/>
            <a:r>
              <a:rPr lang="ro-RO" noProof="0" dirty="0"/>
              <a:t>Al doilea nivel</a:t>
            </a:r>
          </a:p>
          <a:p>
            <a:pPr lvl="2" rtl="0"/>
            <a:r>
              <a:rPr lang="ro-RO" noProof="0" dirty="0"/>
              <a:t>Al treilea nivel</a:t>
            </a:r>
          </a:p>
          <a:p>
            <a:pPr lvl="3" rtl="0"/>
            <a:r>
              <a:rPr lang="ro-RO" noProof="0" dirty="0"/>
              <a:t>Al patrulea nivel</a:t>
            </a:r>
          </a:p>
          <a:p>
            <a:pPr lvl="4" rtl="0"/>
            <a:r>
              <a:rPr lang="ro-RO" noProof="0" dirty="0"/>
              <a:t>Al cincilea nivel</a:t>
            </a:r>
          </a:p>
        </p:txBody>
      </p:sp>
      <p:sp>
        <p:nvSpPr>
          <p:cNvPr id="6" name="Substituent subsol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o-RO" noProof="0" dirty="0"/>
          </a:p>
        </p:txBody>
      </p:sp>
      <p:sp>
        <p:nvSpPr>
          <p:cNvPr id="7" name="Substituent număr diapozitiv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FC40A10-6036-4879-816D-55C01FC94846}" type="slidenum">
              <a:rPr lang="ro-RO" noProof="0" smtClean="0"/>
              <a:t>‹#›</a:t>
            </a:fld>
            <a:endParaRPr lang="ro-RO" noProof="0" dirty="0"/>
          </a:p>
        </p:txBody>
      </p:sp>
    </p:spTree>
    <p:extLst>
      <p:ext uri="{BB962C8B-B14F-4D97-AF65-F5344CB8AC3E}">
        <p14:creationId xmlns:p14="http://schemas.microsoft.com/office/powerpoint/2010/main" val="7657396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1</a:t>
            </a:fld>
            <a:endParaRPr lang="ro-RO" dirty="0"/>
          </a:p>
        </p:txBody>
      </p:sp>
    </p:spTree>
    <p:extLst>
      <p:ext uri="{BB962C8B-B14F-4D97-AF65-F5344CB8AC3E}">
        <p14:creationId xmlns:p14="http://schemas.microsoft.com/office/powerpoint/2010/main" val="3848339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2</a:t>
            </a:fld>
            <a:endParaRPr lang="ro-RO" dirty="0"/>
          </a:p>
        </p:txBody>
      </p:sp>
    </p:spTree>
    <p:extLst>
      <p:ext uri="{BB962C8B-B14F-4D97-AF65-F5344CB8AC3E}">
        <p14:creationId xmlns:p14="http://schemas.microsoft.com/office/powerpoint/2010/main" val="2901811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3</a:t>
            </a:fld>
            <a:endParaRPr lang="ro-RO" dirty="0"/>
          </a:p>
        </p:txBody>
      </p:sp>
    </p:spTree>
    <p:extLst>
      <p:ext uri="{BB962C8B-B14F-4D97-AF65-F5344CB8AC3E}">
        <p14:creationId xmlns:p14="http://schemas.microsoft.com/office/powerpoint/2010/main" val="1787154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5</a:t>
            </a:fld>
            <a:endParaRPr lang="ro-RO" dirty="0"/>
          </a:p>
        </p:txBody>
      </p:sp>
    </p:spTree>
    <p:extLst>
      <p:ext uri="{BB962C8B-B14F-4D97-AF65-F5344CB8AC3E}">
        <p14:creationId xmlns:p14="http://schemas.microsoft.com/office/powerpoint/2010/main" val="442413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6</a:t>
            </a:fld>
            <a:endParaRPr lang="ro-RO" dirty="0"/>
          </a:p>
        </p:txBody>
      </p:sp>
    </p:spTree>
    <p:extLst>
      <p:ext uri="{BB962C8B-B14F-4D97-AF65-F5344CB8AC3E}">
        <p14:creationId xmlns:p14="http://schemas.microsoft.com/office/powerpoint/2010/main" val="3647293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33</a:t>
            </a:fld>
            <a:endParaRPr lang="ro-RO" dirty="0"/>
          </a:p>
        </p:txBody>
      </p:sp>
    </p:spTree>
    <p:extLst>
      <p:ext uri="{BB962C8B-B14F-4D97-AF65-F5344CB8AC3E}">
        <p14:creationId xmlns:p14="http://schemas.microsoft.com/office/powerpoint/2010/main" val="724828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34</a:t>
            </a:fld>
            <a:endParaRPr lang="ro-RO" dirty="0"/>
          </a:p>
        </p:txBody>
      </p:sp>
    </p:spTree>
    <p:extLst>
      <p:ext uri="{BB962C8B-B14F-4D97-AF65-F5344CB8AC3E}">
        <p14:creationId xmlns:p14="http://schemas.microsoft.com/office/powerpoint/2010/main" val="37252863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zitiv titlu cu siglă">
    <p:spTree>
      <p:nvGrpSpPr>
        <p:cNvPr id="1" name=""/>
        <p:cNvGrpSpPr/>
        <p:nvPr/>
      </p:nvGrpSpPr>
      <p:grpSpPr>
        <a:xfrm>
          <a:off x="0" y="0"/>
          <a:ext cx="0" cy="0"/>
          <a:chOff x="0" y="0"/>
          <a:chExt cx="0" cy="0"/>
        </a:xfrm>
      </p:grpSpPr>
      <p:sp>
        <p:nvSpPr>
          <p:cNvPr id="8" name="Dreptunghi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 name="Titlu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rtlCol="0" anchor="b"/>
          <a:lstStyle>
            <a:lvl1pPr algn="ctr">
              <a:defRPr sz="6000"/>
            </a:lvl1pPr>
          </a:lstStyle>
          <a:p>
            <a:pPr rtl="0"/>
            <a:r>
              <a:rPr lang="ro-RO" noProof="0" dirty="0"/>
              <a:t>FACEȚI CLIC PENTRU A EDITA STILUL DE TITLU COORDONATOR</a:t>
            </a:r>
          </a:p>
        </p:txBody>
      </p:sp>
      <p:sp>
        <p:nvSpPr>
          <p:cNvPr id="4" name="Substituent dată 3">
            <a:extLst>
              <a:ext uri="{FF2B5EF4-FFF2-40B4-BE49-F238E27FC236}">
                <a16:creationId xmlns:a16="http://schemas.microsoft.com/office/drawing/2014/main" id="{7E17A3CB-B083-4E49-9123-A5E47559DCDB}"/>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A8C4102C-4609-416C-A808-0FFE0051DAA1}"/>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7" name="Dreptunghi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3" name="Subtitlu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rtlCol="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o-RO" noProof="0"/>
              <a:t>Faceți clic pentru a edita stilul de subtitlu coordonator</a:t>
            </a:r>
            <a:endParaRPr lang="ro-RO" noProof="0" dirty="0"/>
          </a:p>
        </p:txBody>
      </p:sp>
      <p:sp>
        <p:nvSpPr>
          <p:cNvPr id="10" name="Substituent imagine 9">
            <a:extLst>
              <a:ext uri="{FF2B5EF4-FFF2-40B4-BE49-F238E27FC236}">
                <a16:creationId xmlns:a16="http://schemas.microsoft.com/office/drawing/2014/main" id="{EA313B4B-5B98-4B33-885A-DF7669E72D7A}"/>
              </a:ext>
            </a:extLst>
          </p:cNvPr>
          <p:cNvSpPr>
            <a:spLocks noGrp="1"/>
          </p:cNvSpPr>
          <p:nvPr>
            <p:ph type="pic" sz="quarter" idx="13"/>
          </p:nvPr>
        </p:nvSpPr>
        <p:spPr>
          <a:xfrm>
            <a:off x="5355336" y="1172982"/>
            <a:ext cx="1481328" cy="758952"/>
          </a:xfrm>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676B4374-8F24-43DE-860D-E5C6EA850AB4}"/>
              </a:ext>
            </a:extLst>
          </p:cNvPr>
          <p:cNvGrpSpPr/>
          <p:nvPr userDrawn="1"/>
        </p:nvGrpSpPr>
        <p:grpSpPr>
          <a:xfrm>
            <a:off x="3592857" y="2253996"/>
            <a:ext cx="5059349" cy="100584"/>
            <a:chOff x="3632179" y="2253996"/>
            <a:chExt cx="5059349"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21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3" name="Conector drept 12">
              <a:extLst>
                <a:ext uri="{FF2B5EF4-FFF2-40B4-BE49-F238E27FC236}">
                  <a16:creationId xmlns:a16="http://schemas.microsoft.com/office/drawing/2014/main" id="{64C71ABE-575A-48CF-82B1-EDE8535F3993}"/>
                </a:ext>
              </a:extLst>
            </p:cNvPr>
            <p:cNvCxnSpPr/>
            <p:nvPr userDrawn="1"/>
          </p:nvCxnSpPr>
          <p:spPr>
            <a:xfrm>
              <a:off x="3663971" y="2307679"/>
              <a:ext cx="494270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590944"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grpSp>
        <p:nvGrpSpPr>
          <p:cNvPr id="16" name="Grup 15">
            <a:extLst>
              <a:ext uri="{FF2B5EF4-FFF2-40B4-BE49-F238E27FC236}">
                <a16:creationId xmlns:a16="http://schemas.microsoft.com/office/drawing/2014/main" id="{E9BB74A1-0BEA-4AD8-8138-0641A45D8B40}"/>
              </a:ext>
            </a:extLst>
          </p:cNvPr>
          <p:cNvGrpSpPr/>
          <p:nvPr userDrawn="1"/>
        </p:nvGrpSpPr>
        <p:grpSpPr>
          <a:xfrm>
            <a:off x="4509141" y="5305363"/>
            <a:ext cx="3254397" cy="100584"/>
            <a:chOff x="3506762" y="2253996"/>
            <a:chExt cx="5668705"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506762"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A6085D92-5F70-4097-A2FF-C15B13788D08}"/>
                </a:ext>
              </a:extLst>
            </p:cNvPr>
            <p:cNvCxnSpPr/>
            <p:nvPr userDrawn="1"/>
          </p:nvCxnSpPr>
          <p:spPr>
            <a:xfrm>
              <a:off x="3631690" y="2307679"/>
              <a:ext cx="546551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999887" y="2253996"/>
              <a:ext cx="175580"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spTree>
    <p:extLst>
      <p:ext uri="{BB962C8B-B14F-4D97-AF65-F5344CB8AC3E}">
        <p14:creationId xmlns:p14="http://schemas.microsoft.com/office/powerpoint/2010/main" val="3424638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ție între numere">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p:nvPr>
        </p:nvSpPr>
        <p:spPr>
          <a:xfrm>
            <a:off x="4292016" y="707529"/>
            <a:ext cx="7118056" cy="569086"/>
          </a:xfrm>
        </p:spPr>
        <p:txBody>
          <a:bodyPr lIns="0" tIns="0" rIns="0" bIns="0" rtlCol="0" anchor="b">
            <a:normAutofit/>
          </a:bodyPr>
          <a:lstStyle>
            <a:lvl1pPr algn="l">
              <a:defRPr sz="3600"/>
            </a:lvl1pPr>
          </a:lstStyle>
          <a:p>
            <a:pPr rtl="0"/>
            <a:r>
              <a:rPr lang="ro-RO" noProof="0"/>
              <a:t>Faceți clic pentru a edita stilul de titlu coordonator</a:t>
            </a:r>
            <a:endParaRPr lang="ro-RO" noProof="0" dirty="0"/>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4292016" y="1625821"/>
            <a:ext cx="7096709"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4314481" y="1375202"/>
            <a:ext cx="7877519" cy="100800"/>
            <a:chOff x="245550" y="3240138"/>
            <a:chExt cx="4015976" cy="100800"/>
          </a:xfrm>
        </p:grpSpPr>
        <p:cxnSp>
          <p:nvCxnSpPr>
            <p:cNvPr id="12" name="Conector drept 11">
              <a:extLst>
                <a:ext uri="{FF2B5EF4-FFF2-40B4-BE49-F238E27FC236}">
                  <a16:creationId xmlns:a16="http://schemas.microsoft.com/office/drawing/2014/main" id="{370B72A7-B625-48B8-88E6-BCE2A4DD531E}"/>
                </a:ext>
              </a:extLst>
            </p:cNvPr>
            <p:cNvCxnSpPr>
              <a:cxnSpLocks/>
              <a:endCxn id="13" idx="6"/>
            </p:cNvCxnSpPr>
            <p:nvPr userDrawn="1"/>
          </p:nvCxnSpPr>
          <p:spPr>
            <a:xfrm>
              <a:off x="245550" y="3290538"/>
              <a:ext cx="40159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16" name="Substituent text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783723" y="3301941"/>
            <a:ext cx="3408243" cy="978408"/>
          </a:xfrm>
          <a:prstGeom prst="rect">
            <a:avLst/>
          </a:prstGeom>
          <a:ln w="6350">
            <a:noFill/>
          </a:ln>
        </p:spPr>
        <p:txBody>
          <a:bodyPr lIns="0" tIns="0" rIns="0" bIns="0" rtlCol="0" anchor="ctr" anchorCtr="0">
            <a:noAutofit/>
          </a:bodyPr>
          <a:lstStyle>
            <a:lvl1pPr marL="0" indent="0" algn="l">
              <a:buNone/>
              <a:defRPr sz="7000" b="1">
                <a:ln w="6350">
                  <a:solidFill>
                    <a:schemeClr val="tx1"/>
                  </a:solidFill>
                </a:ln>
                <a:noFill/>
                <a:latin typeface="Tahoma" panose="020B0604030504040204" pitchFamily="34" charset="0"/>
              </a:defRPr>
            </a:lvl1pPr>
          </a:lstStyle>
          <a:p>
            <a:pPr lvl="0" rtl="0"/>
            <a:r>
              <a:rPr lang="ro-RO" noProof="0" dirty="0"/>
              <a:t>12.345 lei</a:t>
            </a:r>
          </a:p>
        </p:txBody>
      </p:sp>
      <p:sp>
        <p:nvSpPr>
          <p:cNvPr id="34" name="Substituent text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716329" y="3394494"/>
            <a:ext cx="5678300" cy="978407"/>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292016" y="3394494"/>
            <a:ext cx="1399099" cy="978407"/>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6" name="Substituent text 15">
            <a:extLst>
              <a:ext uri="{FF2B5EF4-FFF2-40B4-BE49-F238E27FC236}">
                <a16:creationId xmlns:a16="http://schemas.microsoft.com/office/drawing/2014/main" id="{EA5D8D7D-F37C-49AD-98F0-641CE42B8A83}"/>
              </a:ext>
            </a:extLst>
          </p:cNvPr>
          <p:cNvSpPr>
            <a:spLocks noGrp="1"/>
          </p:cNvSpPr>
          <p:nvPr>
            <p:ph type="body" sz="quarter" idx="30" hasCustomPrompt="1"/>
          </p:nvPr>
        </p:nvSpPr>
        <p:spPr>
          <a:xfrm>
            <a:off x="783723" y="4594663"/>
            <a:ext cx="3408243" cy="978408"/>
          </a:xfrm>
          <a:prstGeom prst="rect">
            <a:avLst/>
          </a:prstGeom>
          <a:ln w="6350">
            <a:noFill/>
          </a:ln>
        </p:spPr>
        <p:txBody>
          <a:bodyPr lIns="0" tIns="0" rIns="0" bIns="0" rtlCol="0" anchor="ctr" anchorCtr="0">
            <a:noAutofit/>
          </a:bodyPr>
          <a:lstStyle>
            <a:lvl1pPr marL="0" indent="0" algn="l">
              <a:buNone/>
              <a:defRPr sz="7000" b="1">
                <a:ln w="6350">
                  <a:solidFill>
                    <a:schemeClr val="tx1"/>
                  </a:solidFill>
                </a:ln>
                <a:noFill/>
                <a:latin typeface="Tahoma" panose="020B0604030504040204" pitchFamily="34" charset="0"/>
              </a:defRPr>
            </a:lvl1pPr>
          </a:lstStyle>
          <a:p>
            <a:pPr lvl="0" rtl="0"/>
            <a:r>
              <a:rPr lang="ro-RO" noProof="0" dirty="0"/>
              <a:t>6.789 lei</a:t>
            </a:r>
          </a:p>
        </p:txBody>
      </p:sp>
      <p:sp>
        <p:nvSpPr>
          <p:cNvPr id="27" name="Substituent text 2">
            <a:extLst>
              <a:ext uri="{FF2B5EF4-FFF2-40B4-BE49-F238E27FC236}">
                <a16:creationId xmlns:a16="http://schemas.microsoft.com/office/drawing/2014/main" id="{521FF93D-8384-4E22-8645-BDE6AB983488}"/>
              </a:ext>
            </a:extLst>
          </p:cNvPr>
          <p:cNvSpPr>
            <a:spLocks noGrp="1"/>
          </p:cNvSpPr>
          <p:nvPr>
            <p:ph type="body" idx="31" hasCustomPrompt="1"/>
          </p:nvPr>
        </p:nvSpPr>
        <p:spPr>
          <a:xfrm>
            <a:off x="5716329" y="4687216"/>
            <a:ext cx="5678300" cy="978407"/>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8" name="Substituent text 2">
            <a:extLst>
              <a:ext uri="{FF2B5EF4-FFF2-40B4-BE49-F238E27FC236}">
                <a16:creationId xmlns:a16="http://schemas.microsoft.com/office/drawing/2014/main" id="{BA358F36-EA77-462E-9158-AFDF1D449A1A}"/>
              </a:ext>
            </a:extLst>
          </p:cNvPr>
          <p:cNvSpPr>
            <a:spLocks noGrp="1"/>
          </p:cNvSpPr>
          <p:nvPr>
            <p:ph type="body" idx="32" hasCustomPrompt="1"/>
          </p:nvPr>
        </p:nvSpPr>
        <p:spPr>
          <a:xfrm>
            <a:off x="4292016" y="4687216"/>
            <a:ext cx="1399099" cy="978407"/>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Tree>
    <p:extLst>
      <p:ext uri="{BB962C8B-B14F-4D97-AF65-F5344CB8AC3E}">
        <p14:creationId xmlns:p14="http://schemas.microsoft.com/office/powerpoint/2010/main" val="340411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spect conținut cu cercuri">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3242645"/>
            <a:ext cx="4464049" cy="1177174"/>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4872948"/>
            <a:ext cx="4443165" cy="882062"/>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4581382"/>
            <a:ext cx="3943482" cy="100800"/>
            <a:chOff x="-1228304" y="3240138"/>
            <a:chExt cx="3943482" cy="100800"/>
          </a:xfrm>
        </p:grpSpPr>
        <p:cxnSp>
          <p:nvCxnSpPr>
            <p:cNvPr id="13" name="Conector drep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927524"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614378"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6" name="Substituent text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5533023" y="4551485"/>
            <a:ext cx="5855702" cy="1208079"/>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DC059E4-36DE-4100-8F15-85A9F37E84FE}"/>
              </a:ext>
            </a:extLst>
          </p:cNvPr>
          <p:cNvSpPr/>
          <p:nvPr userDrawn="1"/>
        </p:nvSpPr>
        <p:spPr>
          <a:xfrm>
            <a:off x="3616960" y="859665"/>
            <a:ext cx="2121408" cy="212140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1" name="Oval 20">
            <a:extLst>
              <a:ext uri="{FF2B5EF4-FFF2-40B4-BE49-F238E27FC236}">
                <a16:creationId xmlns:a16="http://schemas.microsoft.com/office/drawing/2014/main" id="{34E475F8-9B44-4A3E-9F99-CF0346C89B8E}"/>
              </a:ext>
            </a:extLst>
          </p:cNvPr>
          <p:cNvSpPr/>
          <p:nvPr userDrawn="1"/>
        </p:nvSpPr>
        <p:spPr>
          <a:xfrm>
            <a:off x="5522965" y="836613"/>
            <a:ext cx="2816352" cy="28163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2" name="Oval 21">
            <a:extLst>
              <a:ext uri="{FF2B5EF4-FFF2-40B4-BE49-F238E27FC236}">
                <a16:creationId xmlns:a16="http://schemas.microsoft.com/office/drawing/2014/main" id="{EF5FAF95-28E9-4D03-884C-A89CBC8B61DC}"/>
              </a:ext>
            </a:extLst>
          </p:cNvPr>
          <p:cNvSpPr/>
          <p:nvPr userDrawn="1"/>
        </p:nvSpPr>
        <p:spPr>
          <a:xfrm>
            <a:off x="8123915" y="859665"/>
            <a:ext cx="3273552" cy="32735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7" name="Substituent text 15">
            <a:extLst>
              <a:ext uri="{FF2B5EF4-FFF2-40B4-BE49-F238E27FC236}">
                <a16:creationId xmlns:a16="http://schemas.microsoft.com/office/drawing/2014/main" id="{5F221D05-AC12-4B7C-A00B-E28F93E23D7A}"/>
              </a:ext>
            </a:extLst>
          </p:cNvPr>
          <p:cNvSpPr>
            <a:spLocks noGrp="1"/>
          </p:cNvSpPr>
          <p:nvPr>
            <p:ph type="body" sz="quarter" idx="26" hasCustomPrompt="1"/>
          </p:nvPr>
        </p:nvSpPr>
        <p:spPr>
          <a:xfrm>
            <a:off x="3851931" y="1382322"/>
            <a:ext cx="168109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25 lei</a:t>
            </a:r>
          </a:p>
        </p:txBody>
      </p:sp>
      <p:sp>
        <p:nvSpPr>
          <p:cNvPr id="28" name="Substituent text 2">
            <a:extLst>
              <a:ext uri="{FF2B5EF4-FFF2-40B4-BE49-F238E27FC236}">
                <a16:creationId xmlns:a16="http://schemas.microsoft.com/office/drawing/2014/main" id="{A3904B01-A725-4CE3-9321-D42F3E296703}"/>
              </a:ext>
            </a:extLst>
          </p:cNvPr>
          <p:cNvSpPr>
            <a:spLocks noGrp="1"/>
          </p:cNvSpPr>
          <p:nvPr>
            <p:ph type="body" idx="29" hasCustomPrompt="1"/>
          </p:nvPr>
        </p:nvSpPr>
        <p:spPr>
          <a:xfrm>
            <a:off x="3927524" y="2363691"/>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Secțiunea 1</a:t>
            </a:r>
            <a:br>
              <a:rPr lang="ro-RO" noProof="0" dirty="0"/>
            </a:br>
            <a:r>
              <a:rPr lang="ro-RO" noProof="0" dirty="0"/>
              <a:t>Titlu</a:t>
            </a:r>
          </a:p>
        </p:txBody>
      </p:sp>
      <p:sp>
        <p:nvSpPr>
          <p:cNvPr id="29" name="Substituent text 2">
            <a:extLst>
              <a:ext uri="{FF2B5EF4-FFF2-40B4-BE49-F238E27FC236}">
                <a16:creationId xmlns:a16="http://schemas.microsoft.com/office/drawing/2014/main" id="{D9CE08AF-782B-4514-BE33-D3AED71A7344}"/>
              </a:ext>
            </a:extLst>
          </p:cNvPr>
          <p:cNvSpPr>
            <a:spLocks noGrp="1"/>
          </p:cNvSpPr>
          <p:nvPr>
            <p:ph type="body" idx="30" hasCustomPrompt="1"/>
          </p:nvPr>
        </p:nvSpPr>
        <p:spPr>
          <a:xfrm>
            <a:off x="3806132" y="1185842"/>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MILIARDE</a:t>
            </a:r>
          </a:p>
        </p:txBody>
      </p:sp>
      <p:sp>
        <p:nvSpPr>
          <p:cNvPr id="30" name="Substituent text 15">
            <a:extLst>
              <a:ext uri="{FF2B5EF4-FFF2-40B4-BE49-F238E27FC236}">
                <a16:creationId xmlns:a16="http://schemas.microsoft.com/office/drawing/2014/main" id="{614098B4-704D-42A8-B776-2C93C30C39DA}"/>
              </a:ext>
            </a:extLst>
          </p:cNvPr>
          <p:cNvSpPr>
            <a:spLocks noGrp="1"/>
          </p:cNvSpPr>
          <p:nvPr>
            <p:ph type="body" sz="quarter" idx="31" hasCustomPrompt="1"/>
          </p:nvPr>
        </p:nvSpPr>
        <p:spPr>
          <a:xfrm>
            <a:off x="6113495" y="1767897"/>
            <a:ext cx="168109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50 lei</a:t>
            </a:r>
          </a:p>
        </p:txBody>
      </p:sp>
      <p:sp>
        <p:nvSpPr>
          <p:cNvPr id="31" name="Substituent text 2">
            <a:extLst>
              <a:ext uri="{FF2B5EF4-FFF2-40B4-BE49-F238E27FC236}">
                <a16:creationId xmlns:a16="http://schemas.microsoft.com/office/drawing/2014/main" id="{CE6465F4-0B4D-4B43-BE59-BC984FE8EF05}"/>
              </a:ext>
            </a:extLst>
          </p:cNvPr>
          <p:cNvSpPr>
            <a:spLocks noGrp="1"/>
          </p:cNvSpPr>
          <p:nvPr>
            <p:ph type="body" idx="32" hasCustomPrompt="1"/>
          </p:nvPr>
        </p:nvSpPr>
        <p:spPr>
          <a:xfrm>
            <a:off x="6189088" y="2753338"/>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Secțiunea 1</a:t>
            </a:r>
            <a:br>
              <a:rPr lang="ro-RO" noProof="0" dirty="0"/>
            </a:br>
            <a:r>
              <a:rPr lang="ro-RO" noProof="0" dirty="0"/>
              <a:t>Titlu</a:t>
            </a:r>
          </a:p>
        </p:txBody>
      </p:sp>
      <p:sp>
        <p:nvSpPr>
          <p:cNvPr id="32" name="Substituent text 2">
            <a:extLst>
              <a:ext uri="{FF2B5EF4-FFF2-40B4-BE49-F238E27FC236}">
                <a16:creationId xmlns:a16="http://schemas.microsoft.com/office/drawing/2014/main" id="{4DBC997E-F996-4F59-A610-3C8558F180CA}"/>
              </a:ext>
            </a:extLst>
          </p:cNvPr>
          <p:cNvSpPr>
            <a:spLocks noGrp="1"/>
          </p:cNvSpPr>
          <p:nvPr>
            <p:ph type="body" idx="33" hasCustomPrompt="1"/>
          </p:nvPr>
        </p:nvSpPr>
        <p:spPr>
          <a:xfrm>
            <a:off x="6067696" y="1537655"/>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MILIARDE</a:t>
            </a:r>
          </a:p>
        </p:txBody>
      </p:sp>
      <p:sp>
        <p:nvSpPr>
          <p:cNvPr id="33" name="Substituent text 15">
            <a:extLst>
              <a:ext uri="{FF2B5EF4-FFF2-40B4-BE49-F238E27FC236}">
                <a16:creationId xmlns:a16="http://schemas.microsoft.com/office/drawing/2014/main" id="{D2098E46-8023-469E-86ED-39848BCA69B9}"/>
              </a:ext>
            </a:extLst>
          </p:cNvPr>
          <p:cNvSpPr>
            <a:spLocks noGrp="1"/>
          </p:cNvSpPr>
          <p:nvPr>
            <p:ph type="body" sz="quarter" idx="34" hasCustomPrompt="1"/>
          </p:nvPr>
        </p:nvSpPr>
        <p:spPr>
          <a:xfrm>
            <a:off x="8714444" y="2049128"/>
            <a:ext cx="2010420"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100 lei</a:t>
            </a:r>
          </a:p>
        </p:txBody>
      </p:sp>
      <p:sp>
        <p:nvSpPr>
          <p:cNvPr id="34" name="Substituent text 2">
            <a:extLst>
              <a:ext uri="{FF2B5EF4-FFF2-40B4-BE49-F238E27FC236}">
                <a16:creationId xmlns:a16="http://schemas.microsoft.com/office/drawing/2014/main" id="{93715D94-9DBE-476D-B2A4-208BC6D40C35}"/>
              </a:ext>
            </a:extLst>
          </p:cNvPr>
          <p:cNvSpPr>
            <a:spLocks noGrp="1"/>
          </p:cNvSpPr>
          <p:nvPr>
            <p:ph type="body" idx="35" hasCustomPrompt="1"/>
          </p:nvPr>
        </p:nvSpPr>
        <p:spPr>
          <a:xfrm>
            <a:off x="8981735" y="3034569"/>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Secțiunea 1</a:t>
            </a:r>
            <a:br>
              <a:rPr lang="ro-RO" noProof="0" dirty="0"/>
            </a:br>
            <a:r>
              <a:rPr lang="ro-RO" noProof="0" dirty="0"/>
              <a:t>Titlu</a:t>
            </a:r>
          </a:p>
        </p:txBody>
      </p:sp>
      <p:sp>
        <p:nvSpPr>
          <p:cNvPr id="35" name="Substituent text 2">
            <a:extLst>
              <a:ext uri="{FF2B5EF4-FFF2-40B4-BE49-F238E27FC236}">
                <a16:creationId xmlns:a16="http://schemas.microsoft.com/office/drawing/2014/main" id="{C6E1A50B-8AFF-497B-8AEC-C61D95DC0685}"/>
              </a:ext>
            </a:extLst>
          </p:cNvPr>
          <p:cNvSpPr>
            <a:spLocks noGrp="1"/>
          </p:cNvSpPr>
          <p:nvPr>
            <p:ph type="body" idx="36" hasCustomPrompt="1"/>
          </p:nvPr>
        </p:nvSpPr>
        <p:spPr>
          <a:xfrm>
            <a:off x="9089050" y="1818886"/>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MILIARDE</a:t>
            </a:r>
          </a:p>
        </p:txBody>
      </p:sp>
    </p:spTree>
    <p:extLst>
      <p:ext uri="{BB962C8B-B14F-4D97-AF65-F5344CB8AC3E}">
        <p14:creationId xmlns:p14="http://schemas.microsoft.com/office/powerpoint/2010/main" val="3942925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ouă conținuturi cu subtitrare">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rtlCol="0" anchor="b">
            <a:normAutofit/>
          </a:bodyPr>
          <a:lstStyle>
            <a:lvl1pPr algn="l">
              <a:defRPr sz="3600"/>
            </a:lvl1pPr>
          </a:lstStyle>
          <a:p>
            <a:pPr rtl="0"/>
            <a:r>
              <a:rPr lang="ro-RO" noProof="0" dirty="0"/>
              <a:t>FACEȚI CLIC PENTRU A EDITA TITLUL</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1625821"/>
            <a:ext cx="5292725"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34" name="Substituent text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831851" y="3335524"/>
            <a:ext cx="4817836"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905291"/>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3" name="Substituent text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4" name="Substituent text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8826" y="2905291"/>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Tree>
    <p:extLst>
      <p:ext uri="{BB962C8B-B14F-4D97-AF65-F5344CB8AC3E}">
        <p14:creationId xmlns:p14="http://schemas.microsoft.com/office/powerpoint/2010/main" val="778086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spect diagramă">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806105" y="707529"/>
            <a:ext cx="3704150" cy="569086"/>
          </a:xfrm>
        </p:spPr>
        <p:txBody>
          <a:bodyPr lIns="0" tIns="0" rIns="0" bIns="0" rtlCol="0" anchor="b">
            <a:normAutofit/>
          </a:bodyPr>
          <a:lstStyle>
            <a:lvl1pPr algn="l">
              <a:defRPr sz="3600"/>
            </a:lvl1pPr>
          </a:lstStyle>
          <a:p>
            <a:pPr rtl="0"/>
            <a:r>
              <a:rPr lang="ro-RO" noProof="0" dirty="0"/>
              <a:t>FACEȚI CLIC PENTRU A EDITA</a:t>
            </a:r>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a:off x="-6" y="1375202"/>
            <a:ext cx="3590826" cy="100800"/>
            <a:chOff x="646012" y="3240138"/>
            <a:chExt cx="183060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46012" y="3290538"/>
              <a:ext cx="180035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2425233"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1" name="Substituent imagine 11" descr="Cadran cu siglele concurenței">
            <a:extLst>
              <a:ext uri="{FF2B5EF4-FFF2-40B4-BE49-F238E27FC236}">
                <a16:creationId xmlns:a16="http://schemas.microsoft.com/office/drawing/2014/main" id="{58A093A6-410B-4E4B-BA54-D31E8313D9B1}"/>
              </a:ext>
            </a:extLst>
          </p:cNvPr>
          <p:cNvSpPr>
            <a:spLocks noGrp="1"/>
          </p:cNvSpPr>
          <p:nvPr>
            <p:ph type="pic" sz="quarter" idx="39" hasCustomPrompt="1"/>
          </p:nvPr>
        </p:nvSpPr>
        <p:spPr>
          <a:xfrm>
            <a:off x="3928670" y="2872719"/>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2</a:t>
            </a:r>
          </a:p>
          <a:p>
            <a:pPr rtl="0"/>
            <a:r>
              <a:rPr lang="ro-RO" noProof="0" dirty="0"/>
              <a:t>Siglă</a:t>
            </a:r>
          </a:p>
        </p:txBody>
      </p:sp>
      <p:sp>
        <p:nvSpPr>
          <p:cNvPr id="22" name="Substituent imagine 11" descr="Cadran cu siglele concurenței">
            <a:extLst>
              <a:ext uri="{FF2B5EF4-FFF2-40B4-BE49-F238E27FC236}">
                <a16:creationId xmlns:a16="http://schemas.microsoft.com/office/drawing/2014/main" id="{C852F764-614E-4E0D-B231-E5EF9B5D3AFE}"/>
              </a:ext>
            </a:extLst>
          </p:cNvPr>
          <p:cNvSpPr>
            <a:spLocks noGrp="1"/>
          </p:cNvSpPr>
          <p:nvPr>
            <p:ph type="pic" sz="quarter" idx="40" hasCustomPrompt="1"/>
          </p:nvPr>
        </p:nvSpPr>
        <p:spPr>
          <a:xfrm>
            <a:off x="806105" y="2171148"/>
            <a:ext cx="1655064"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1</a:t>
            </a:r>
          </a:p>
          <a:p>
            <a:pPr rtl="0"/>
            <a:r>
              <a:rPr lang="ro-RO" noProof="0" dirty="0"/>
              <a:t>Siglă</a:t>
            </a:r>
          </a:p>
        </p:txBody>
      </p:sp>
      <p:sp>
        <p:nvSpPr>
          <p:cNvPr id="25" name="Substituent imagine 11" descr="Cadran cu siglele concurenței">
            <a:extLst>
              <a:ext uri="{FF2B5EF4-FFF2-40B4-BE49-F238E27FC236}">
                <a16:creationId xmlns:a16="http://schemas.microsoft.com/office/drawing/2014/main" id="{0349F007-C349-4EF3-A61F-86C43BEB5478}"/>
              </a:ext>
            </a:extLst>
          </p:cNvPr>
          <p:cNvSpPr>
            <a:spLocks noGrp="1"/>
          </p:cNvSpPr>
          <p:nvPr>
            <p:ph type="pic" sz="quarter" idx="41" hasCustomPrompt="1"/>
          </p:nvPr>
        </p:nvSpPr>
        <p:spPr>
          <a:xfrm>
            <a:off x="2729582" y="4456262"/>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3</a:t>
            </a:r>
          </a:p>
          <a:p>
            <a:pPr rtl="0"/>
            <a:r>
              <a:rPr lang="ro-RO" noProof="0" dirty="0"/>
              <a:t>Siglă</a:t>
            </a:r>
          </a:p>
        </p:txBody>
      </p:sp>
      <p:sp>
        <p:nvSpPr>
          <p:cNvPr id="26" name="Substituent imagine 11" descr="Cadran cu siglele concurenței">
            <a:extLst>
              <a:ext uri="{FF2B5EF4-FFF2-40B4-BE49-F238E27FC236}">
                <a16:creationId xmlns:a16="http://schemas.microsoft.com/office/drawing/2014/main" id="{FEA8BDDC-623F-4C67-AD04-E7801B537019}"/>
              </a:ext>
            </a:extLst>
          </p:cNvPr>
          <p:cNvSpPr>
            <a:spLocks noGrp="1"/>
          </p:cNvSpPr>
          <p:nvPr>
            <p:ph type="pic" sz="quarter" idx="42" hasCustomPrompt="1"/>
          </p:nvPr>
        </p:nvSpPr>
        <p:spPr>
          <a:xfrm>
            <a:off x="6829546" y="2770168"/>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4</a:t>
            </a:r>
          </a:p>
          <a:p>
            <a:pPr rtl="0"/>
            <a:r>
              <a:rPr lang="ro-RO" noProof="0" dirty="0" err="1"/>
              <a:t>Siglăя</a:t>
            </a:r>
            <a:endParaRPr lang="ro-RO" noProof="0" dirty="0"/>
          </a:p>
        </p:txBody>
      </p:sp>
      <p:sp>
        <p:nvSpPr>
          <p:cNvPr id="27" name="Substituent imagine 11" descr="Cadran cu siglele concurenței">
            <a:extLst>
              <a:ext uri="{FF2B5EF4-FFF2-40B4-BE49-F238E27FC236}">
                <a16:creationId xmlns:a16="http://schemas.microsoft.com/office/drawing/2014/main" id="{28B0D00B-97E7-4133-B35A-AC2EF334CD2B}"/>
              </a:ext>
            </a:extLst>
          </p:cNvPr>
          <p:cNvSpPr>
            <a:spLocks noGrp="1"/>
          </p:cNvSpPr>
          <p:nvPr>
            <p:ph type="pic" sz="quarter" idx="43" hasCustomPrompt="1"/>
          </p:nvPr>
        </p:nvSpPr>
        <p:spPr>
          <a:xfrm>
            <a:off x="6610067" y="4588832"/>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5</a:t>
            </a:r>
          </a:p>
          <a:p>
            <a:pPr rtl="0"/>
            <a:r>
              <a:rPr lang="ro-RO" noProof="0" dirty="0"/>
              <a:t>Siglă</a:t>
            </a:r>
          </a:p>
        </p:txBody>
      </p:sp>
      <p:sp>
        <p:nvSpPr>
          <p:cNvPr id="28" name="Substituent imagine 11" descr="Cadran cu siglele concurenței">
            <a:extLst>
              <a:ext uri="{FF2B5EF4-FFF2-40B4-BE49-F238E27FC236}">
                <a16:creationId xmlns:a16="http://schemas.microsoft.com/office/drawing/2014/main" id="{8D1A7417-EFAD-46F6-ADA5-117D4C7B1A9D}"/>
              </a:ext>
            </a:extLst>
          </p:cNvPr>
          <p:cNvSpPr>
            <a:spLocks noGrp="1"/>
          </p:cNvSpPr>
          <p:nvPr>
            <p:ph type="pic" sz="quarter" idx="44" hasCustomPrompt="1"/>
          </p:nvPr>
        </p:nvSpPr>
        <p:spPr>
          <a:xfrm>
            <a:off x="9571158" y="4977452"/>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6</a:t>
            </a:r>
          </a:p>
          <a:p>
            <a:pPr rtl="0"/>
            <a:r>
              <a:rPr lang="ro-RO" noProof="0" dirty="0"/>
              <a:t>Siglă</a:t>
            </a:r>
          </a:p>
        </p:txBody>
      </p:sp>
      <p:sp>
        <p:nvSpPr>
          <p:cNvPr id="29" name="Substituent text 7">
            <a:extLst>
              <a:ext uri="{FF2B5EF4-FFF2-40B4-BE49-F238E27FC236}">
                <a16:creationId xmlns:a16="http://schemas.microsoft.com/office/drawing/2014/main" id="{D4B80E14-BBC8-42CC-8777-FFF50D168A09}"/>
              </a:ext>
            </a:extLst>
          </p:cNvPr>
          <p:cNvSpPr>
            <a:spLocks noGrp="1"/>
          </p:cNvSpPr>
          <p:nvPr>
            <p:ph type="body" sz="quarter" idx="46" hasCustomPrompt="1"/>
          </p:nvPr>
        </p:nvSpPr>
        <p:spPr>
          <a:xfrm>
            <a:off x="789869" y="3642757"/>
            <a:ext cx="2741612" cy="248888"/>
          </a:xfrm>
        </p:spPr>
        <p:txBody>
          <a:bodyPr wrap="square" lIns="0" tIns="0" rIns="0" bIns="0" rtlCol="0">
            <a:noAutofit/>
          </a:bodyPr>
          <a:lstStyle>
            <a:lvl1pPr marL="0" indent="0">
              <a:buNone/>
              <a:defRPr sz="2000" b="0">
                <a:solidFill>
                  <a:schemeClr val="tx2"/>
                </a:solidFill>
                <a:latin typeface="Tahoma" panose="020B0604030504040204" pitchFamily="34" charset="0"/>
              </a:defRPr>
            </a:lvl1pPr>
            <a:lvl2pPr marL="457200" indent="0">
              <a:buNone/>
              <a:defRPr sz="1200" b="1"/>
            </a:lvl2pPr>
            <a:lvl3pPr>
              <a:defRPr sz="1200" b="1"/>
            </a:lvl3pPr>
            <a:lvl4pPr>
              <a:defRPr sz="1200" b="1"/>
            </a:lvl4pPr>
            <a:lvl5pPr>
              <a:defRPr sz="1200" b="1"/>
            </a:lvl5pPr>
          </a:lstStyle>
          <a:p>
            <a:pPr lvl="0" rtl="0"/>
            <a:r>
              <a:rPr lang="ro-RO" noProof="0" dirty="0"/>
              <a:t>Mai scump</a:t>
            </a:r>
          </a:p>
        </p:txBody>
      </p:sp>
      <p:sp>
        <p:nvSpPr>
          <p:cNvPr id="30" name="Substituent text 7">
            <a:extLst>
              <a:ext uri="{FF2B5EF4-FFF2-40B4-BE49-F238E27FC236}">
                <a16:creationId xmlns:a16="http://schemas.microsoft.com/office/drawing/2014/main" id="{95033551-3DD0-4EBE-8DFD-9335F8BA9268}"/>
              </a:ext>
            </a:extLst>
          </p:cNvPr>
          <p:cNvSpPr>
            <a:spLocks noGrp="1"/>
          </p:cNvSpPr>
          <p:nvPr>
            <p:ph type="body" sz="quarter" idx="48" hasCustomPrompt="1"/>
          </p:nvPr>
        </p:nvSpPr>
        <p:spPr>
          <a:xfrm>
            <a:off x="6315481" y="5884080"/>
            <a:ext cx="2741612" cy="248888"/>
          </a:xfrm>
        </p:spPr>
        <p:txBody>
          <a:bodyPr wrap="square" lIns="0" tIns="0" rIns="0" bIns="0" rtlCol="0">
            <a:noAutofit/>
          </a:bodyPr>
          <a:lstStyle>
            <a:lvl1pPr marL="0" indent="0" algn="l">
              <a:buNone/>
              <a:defRPr sz="2000" b="0">
                <a:solidFill>
                  <a:schemeClr val="tx2"/>
                </a:solidFill>
                <a:latin typeface="Tahoma" panose="020B0604030504040204" pitchFamily="34" charset="0"/>
              </a:defRPr>
            </a:lvl1pPr>
            <a:lvl2pPr marL="457200" indent="0">
              <a:buNone/>
              <a:defRPr sz="1200" b="1"/>
            </a:lvl2pPr>
            <a:lvl3pPr>
              <a:defRPr sz="1200" b="1"/>
            </a:lvl3pPr>
            <a:lvl4pPr>
              <a:defRPr sz="1200" b="1"/>
            </a:lvl4pPr>
            <a:lvl5pPr>
              <a:defRPr sz="1200" b="1"/>
            </a:lvl5pPr>
          </a:lstStyle>
          <a:p>
            <a:pPr lvl="0" rtl="0"/>
            <a:r>
              <a:rPr lang="ro-RO" noProof="0" dirty="0"/>
              <a:t>Mai puțin accesibil</a:t>
            </a:r>
          </a:p>
        </p:txBody>
      </p:sp>
      <p:sp>
        <p:nvSpPr>
          <p:cNvPr id="31" name="Substituent text 7">
            <a:extLst>
              <a:ext uri="{FF2B5EF4-FFF2-40B4-BE49-F238E27FC236}">
                <a16:creationId xmlns:a16="http://schemas.microsoft.com/office/drawing/2014/main" id="{CC507E62-D7F3-4E81-8DE2-5A7084588A33}"/>
              </a:ext>
            </a:extLst>
          </p:cNvPr>
          <p:cNvSpPr>
            <a:spLocks noGrp="1"/>
          </p:cNvSpPr>
          <p:nvPr>
            <p:ph type="body" sz="quarter" idx="49" hasCustomPrompt="1"/>
          </p:nvPr>
        </p:nvSpPr>
        <p:spPr>
          <a:xfrm>
            <a:off x="6315481" y="1343118"/>
            <a:ext cx="2741612" cy="248888"/>
          </a:xfrm>
        </p:spPr>
        <p:txBody>
          <a:bodyPr wrap="square" lIns="0" tIns="0" rIns="0" bIns="0" rtlCol="0">
            <a:noAutofit/>
          </a:bodyPr>
          <a:lstStyle>
            <a:lvl1pPr marL="0" indent="0" algn="l">
              <a:buNone/>
              <a:defRPr sz="2000" b="0">
                <a:solidFill>
                  <a:schemeClr val="tx2"/>
                </a:solidFill>
                <a:latin typeface="Tahoma" panose="020B0604030504040204" pitchFamily="34" charset="0"/>
              </a:defRPr>
            </a:lvl1pPr>
            <a:lvl2pPr marL="457200" indent="0">
              <a:buNone/>
              <a:defRPr sz="1200" b="1"/>
            </a:lvl2pPr>
            <a:lvl3pPr>
              <a:defRPr sz="1200" b="1"/>
            </a:lvl3pPr>
            <a:lvl4pPr>
              <a:defRPr sz="1200" b="1"/>
            </a:lvl4pPr>
            <a:lvl5pPr>
              <a:defRPr sz="1200" b="1"/>
            </a:lvl5pPr>
          </a:lstStyle>
          <a:p>
            <a:pPr lvl="0" rtl="0"/>
            <a:r>
              <a:rPr lang="ro-RO" noProof="0" dirty="0"/>
              <a:t>Mai accesibil</a:t>
            </a:r>
          </a:p>
        </p:txBody>
      </p:sp>
      <p:sp>
        <p:nvSpPr>
          <p:cNvPr id="32" name="Substituent imagine 13">
            <a:extLst>
              <a:ext uri="{FF2B5EF4-FFF2-40B4-BE49-F238E27FC236}">
                <a16:creationId xmlns:a16="http://schemas.microsoft.com/office/drawing/2014/main" id="{61EF622D-8E08-41C3-BEBA-2274C2AB487A}"/>
              </a:ext>
            </a:extLst>
          </p:cNvPr>
          <p:cNvSpPr>
            <a:spLocks noGrp="1"/>
          </p:cNvSpPr>
          <p:nvPr>
            <p:ph type="pic" sz="quarter" idx="50"/>
          </p:nvPr>
        </p:nvSpPr>
        <p:spPr>
          <a:xfrm>
            <a:off x="9417999" y="1977257"/>
            <a:ext cx="1481328" cy="758952"/>
          </a:xfrm>
          <a:noFill/>
          <a:ln>
            <a:noFill/>
          </a:ln>
        </p:spPr>
        <p:txBody>
          <a:bodyPr rtlCol="0" anchor="ctr" anchorCtr="0">
            <a:noAutofit/>
          </a:bodyPr>
          <a:lstStyle>
            <a:lvl1pPr marL="0" indent="0" algn="ctr">
              <a:buNone/>
              <a:defRPr sz="1400">
                <a:solidFill>
                  <a:schemeClr val="tx1"/>
                </a:solidFill>
              </a:defRPr>
            </a:lvl1pPr>
          </a:lstStyle>
          <a:p>
            <a:pPr rtl="0"/>
            <a:r>
              <a:rPr lang="ro-RO" noProof="0"/>
              <a:t>Faceți clic pe pictogramă pentru a adăuga o imagine</a:t>
            </a:r>
            <a:endParaRPr lang="ro-RO" noProof="0" dirty="0"/>
          </a:p>
        </p:txBody>
      </p:sp>
      <p:sp>
        <p:nvSpPr>
          <p:cNvPr id="33" name="Substituent text 7">
            <a:extLst>
              <a:ext uri="{FF2B5EF4-FFF2-40B4-BE49-F238E27FC236}">
                <a16:creationId xmlns:a16="http://schemas.microsoft.com/office/drawing/2014/main" id="{690ADA54-0156-49A9-AEF7-A4972EEB15AA}"/>
              </a:ext>
            </a:extLst>
          </p:cNvPr>
          <p:cNvSpPr>
            <a:spLocks noGrp="1"/>
          </p:cNvSpPr>
          <p:nvPr>
            <p:ph type="body" sz="quarter" idx="51" hasCustomPrompt="1"/>
          </p:nvPr>
        </p:nvSpPr>
        <p:spPr>
          <a:xfrm>
            <a:off x="8651686" y="3642757"/>
            <a:ext cx="2741612" cy="248888"/>
          </a:xfrm>
        </p:spPr>
        <p:txBody>
          <a:bodyPr lIns="0" tIns="0" rIns="0" bIns="0" rtlCol="0">
            <a:noAutofit/>
          </a:bodyPr>
          <a:lstStyle>
            <a:lvl1pPr marL="0" indent="0" algn="r">
              <a:buNone/>
              <a:defRPr sz="2000" b="0">
                <a:solidFill>
                  <a:schemeClr val="tx2"/>
                </a:solidFill>
                <a:latin typeface="Tahoma" panose="020B0604030504040204" pitchFamily="34" charset="0"/>
              </a:defRPr>
            </a:lvl1pPr>
            <a:lvl2pPr marL="457200" indent="0">
              <a:buNone/>
              <a:defRPr sz="1200" b="1"/>
            </a:lvl2pPr>
            <a:lvl3pPr>
              <a:defRPr sz="1200" b="1"/>
            </a:lvl3pPr>
            <a:lvl4pPr>
              <a:defRPr sz="1200" b="1"/>
            </a:lvl4pPr>
            <a:lvl5pPr>
              <a:defRPr sz="1200" b="1"/>
            </a:lvl5pPr>
          </a:lstStyle>
          <a:p>
            <a:pPr lvl="0" rtl="0"/>
            <a:r>
              <a:rPr lang="ro-RO" noProof="0" dirty="0"/>
              <a:t>Mai ieftin</a:t>
            </a:r>
          </a:p>
        </p:txBody>
      </p:sp>
      <p:grpSp>
        <p:nvGrpSpPr>
          <p:cNvPr id="4" name="Grup 3">
            <a:extLst>
              <a:ext uri="{FF2B5EF4-FFF2-40B4-BE49-F238E27FC236}">
                <a16:creationId xmlns:a16="http://schemas.microsoft.com/office/drawing/2014/main" id="{32193FB7-0142-40DD-9186-F3156B0AE4B0}"/>
              </a:ext>
            </a:extLst>
          </p:cNvPr>
          <p:cNvGrpSpPr/>
          <p:nvPr userDrawn="1"/>
        </p:nvGrpSpPr>
        <p:grpSpPr>
          <a:xfrm>
            <a:off x="6045600" y="1376748"/>
            <a:ext cx="100800" cy="5481252"/>
            <a:chOff x="6045600" y="1376748"/>
            <a:chExt cx="100800" cy="5481252"/>
          </a:xfrm>
        </p:grpSpPr>
        <p:cxnSp>
          <p:nvCxnSpPr>
            <p:cNvPr id="3" name="Conector drept 2">
              <a:extLst>
                <a:ext uri="{FF2B5EF4-FFF2-40B4-BE49-F238E27FC236}">
                  <a16:creationId xmlns:a16="http://schemas.microsoft.com/office/drawing/2014/main" id="{CD1389D4-2EB7-40E2-B21B-4EE70FCA2236}"/>
                </a:ext>
              </a:extLst>
            </p:cNvPr>
            <p:cNvCxnSpPr>
              <a:cxnSpLocks/>
            </p:cNvCxnSpPr>
            <p:nvPr userDrawn="1"/>
          </p:nvCxnSpPr>
          <p:spPr>
            <a:xfrm rot="16200000">
              <a:off x="3389377" y="4151376"/>
              <a:ext cx="54132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A48E795-AD00-4819-94E4-A5211D331715}"/>
                </a:ext>
              </a:extLst>
            </p:cNvPr>
            <p:cNvSpPr/>
            <p:nvPr userDrawn="1"/>
          </p:nvSpPr>
          <p:spPr>
            <a:xfrm>
              <a:off x="6045600" y="137674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grpSp>
        <p:nvGrpSpPr>
          <p:cNvPr id="37" name="Grup 36">
            <a:extLst>
              <a:ext uri="{FF2B5EF4-FFF2-40B4-BE49-F238E27FC236}">
                <a16:creationId xmlns:a16="http://schemas.microsoft.com/office/drawing/2014/main" id="{41BD97BD-35F4-4534-8B74-24D44A99BC58}"/>
              </a:ext>
            </a:extLst>
          </p:cNvPr>
          <p:cNvGrpSpPr/>
          <p:nvPr userDrawn="1"/>
        </p:nvGrpSpPr>
        <p:grpSpPr>
          <a:xfrm rot="5400000">
            <a:off x="5669857" y="-1673474"/>
            <a:ext cx="100800" cy="11440514"/>
            <a:chOff x="6045600" y="1329588"/>
            <a:chExt cx="100800" cy="11440514"/>
          </a:xfrm>
        </p:grpSpPr>
        <p:cxnSp>
          <p:nvCxnSpPr>
            <p:cNvPr id="38" name="Conector drept 37">
              <a:extLst>
                <a:ext uri="{FF2B5EF4-FFF2-40B4-BE49-F238E27FC236}">
                  <a16:creationId xmlns:a16="http://schemas.microsoft.com/office/drawing/2014/main" id="{D8351F13-467F-49F8-8279-C5B29A51798F}"/>
                </a:ext>
              </a:extLst>
            </p:cNvPr>
            <p:cNvCxnSpPr>
              <a:cxnSpLocks/>
            </p:cNvCxnSpPr>
            <p:nvPr userDrawn="1"/>
          </p:nvCxnSpPr>
          <p:spPr>
            <a:xfrm rot="16200000">
              <a:off x="408032" y="7082102"/>
              <a:ext cx="1137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09AA12FA-7959-4581-B344-DF9E7B0AD37A}"/>
                </a:ext>
              </a:extLst>
            </p:cNvPr>
            <p:cNvSpPr/>
            <p:nvPr userDrawn="1"/>
          </p:nvSpPr>
          <p:spPr>
            <a:xfrm>
              <a:off x="6045600" y="132958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2939558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spect de conținut cu trei secțiuni">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512271"/>
            <a:ext cx="2828198" cy="1286838"/>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148315"/>
            <a:ext cx="2216876" cy="2098138"/>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897696"/>
            <a:ext cx="3455460" cy="100800"/>
            <a:chOff x="0" y="3240138"/>
            <a:chExt cx="3455460"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341232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5466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Substituent text 15">
            <a:extLst>
              <a:ext uri="{FF2B5EF4-FFF2-40B4-BE49-F238E27FC236}">
                <a16:creationId xmlns:a16="http://schemas.microsoft.com/office/drawing/2014/main" id="{DA80730C-5AC9-41A0-ACC5-624F0652D685}"/>
              </a:ext>
            </a:extLst>
          </p:cNvPr>
          <p:cNvSpPr>
            <a:spLocks noGrp="1"/>
          </p:cNvSpPr>
          <p:nvPr>
            <p:ph type="body" sz="quarter" idx="26" hasCustomPrompt="1"/>
          </p:nvPr>
        </p:nvSpPr>
        <p:spPr>
          <a:xfrm>
            <a:off x="4475261" y="2631676"/>
            <a:ext cx="978408" cy="978408"/>
          </a:xfrm>
          <a:prstGeom prst="ellipse">
            <a:avLst/>
          </a:prstGeom>
          <a:ln w="6350">
            <a:solidFill>
              <a:schemeClr val="tx1"/>
            </a:solidFill>
          </a:ln>
        </p:spPr>
        <p:txBody>
          <a:bodyPr lIns="0" tIns="7200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1</a:t>
            </a:r>
          </a:p>
        </p:txBody>
      </p:sp>
      <p:sp>
        <p:nvSpPr>
          <p:cNvPr id="22" name="Substituent text 15">
            <a:extLst>
              <a:ext uri="{FF2B5EF4-FFF2-40B4-BE49-F238E27FC236}">
                <a16:creationId xmlns:a16="http://schemas.microsoft.com/office/drawing/2014/main" id="{515B23A8-23EB-4E6E-A24C-4154570D7DC0}"/>
              </a:ext>
            </a:extLst>
          </p:cNvPr>
          <p:cNvSpPr>
            <a:spLocks noGrp="1"/>
          </p:cNvSpPr>
          <p:nvPr>
            <p:ph type="body" sz="quarter" idx="28" hasCustomPrompt="1"/>
          </p:nvPr>
        </p:nvSpPr>
        <p:spPr>
          <a:xfrm>
            <a:off x="7436251" y="2015540"/>
            <a:ext cx="978408" cy="978408"/>
          </a:xfrm>
          <a:prstGeom prst="ellipse">
            <a:avLst/>
          </a:prstGeom>
          <a:ln w="6350">
            <a:solidFill>
              <a:schemeClr val="tx1"/>
            </a:solidFill>
          </a:ln>
        </p:spPr>
        <p:txBody>
          <a:bodyPr lIns="0" tIns="3600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a:t>
            </a:r>
          </a:p>
        </p:txBody>
      </p:sp>
      <p:sp>
        <p:nvSpPr>
          <p:cNvPr id="23" name="Substituent text 15">
            <a:extLst>
              <a:ext uri="{FF2B5EF4-FFF2-40B4-BE49-F238E27FC236}">
                <a16:creationId xmlns:a16="http://schemas.microsoft.com/office/drawing/2014/main" id="{C12919ED-FD55-4081-BB4A-2B2FDA3BED17}"/>
              </a:ext>
            </a:extLst>
          </p:cNvPr>
          <p:cNvSpPr>
            <a:spLocks noGrp="1"/>
          </p:cNvSpPr>
          <p:nvPr>
            <p:ph type="body" sz="quarter" idx="31" hasCustomPrompt="1"/>
          </p:nvPr>
        </p:nvSpPr>
        <p:spPr>
          <a:xfrm>
            <a:off x="10397240" y="1239687"/>
            <a:ext cx="978408" cy="978408"/>
          </a:xfrm>
          <a:prstGeom prst="ellipse">
            <a:avLst/>
          </a:prstGeom>
          <a:ln w="6350">
            <a:solidFill>
              <a:schemeClr val="tx1"/>
            </a:solidFill>
          </a:ln>
        </p:spPr>
        <p:txBody>
          <a:bodyPr lIns="0" tIns="3600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3</a:t>
            </a:r>
          </a:p>
        </p:txBody>
      </p:sp>
      <p:cxnSp>
        <p:nvCxnSpPr>
          <p:cNvPr id="24" name="Conector drept 23">
            <a:extLst>
              <a:ext uri="{FF2B5EF4-FFF2-40B4-BE49-F238E27FC236}">
                <a16:creationId xmlns:a16="http://schemas.microsoft.com/office/drawing/2014/main" id="{56A6259C-432B-4405-9E82-995AF092FB7A}"/>
              </a:ext>
            </a:extLst>
          </p:cNvPr>
          <p:cNvCxnSpPr>
            <a:cxnSpLocks/>
          </p:cNvCxnSpPr>
          <p:nvPr userDrawn="1"/>
        </p:nvCxnSpPr>
        <p:spPr>
          <a:xfrm rot="16200000" flipV="1">
            <a:off x="4068065" y="1728891"/>
            <a:ext cx="179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ector drept 24">
            <a:extLst>
              <a:ext uri="{FF2B5EF4-FFF2-40B4-BE49-F238E27FC236}">
                <a16:creationId xmlns:a16="http://schemas.microsoft.com/office/drawing/2014/main" id="{13BC485E-8BCE-479F-A7E9-7F9E193E6E96}"/>
              </a:ext>
            </a:extLst>
          </p:cNvPr>
          <p:cNvCxnSpPr>
            <a:cxnSpLocks/>
          </p:cNvCxnSpPr>
          <p:nvPr userDrawn="1"/>
        </p:nvCxnSpPr>
        <p:spPr>
          <a:xfrm>
            <a:off x="4964465" y="836613"/>
            <a:ext cx="592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drept 25">
            <a:extLst>
              <a:ext uri="{FF2B5EF4-FFF2-40B4-BE49-F238E27FC236}">
                <a16:creationId xmlns:a16="http://schemas.microsoft.com/office/drawing/2014/main" id="{D5094BC6-BA16-4E05-868C-3AE971AF3DA4}"/>
              </a:ext>
            </a:extLst>
          </p:cNvPr>
          <p:cNvCxnSpPr>
            <a:cxnSpLocks/>
          </p:cNvCxnSpPr>
          <p:nvPr userDrawn="1"/>
        </p:nvCxnSpPr>
        <p:spPr>
          <a:xfrm rot="16200000" flipV="1">
            <a:off x="10688444" y="1030491"/>
            <a:ext cx="39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ector drept 26">
            <a:extLst>
              <a:ext uri="{FF2B5EF4-FFF2-40B4-BE49-F238E27FC236}">
                <a16:creationId xmlns:a16="http://schemas.microsoft.com/office/drawing/2014/main" id="{F9130EC6-4A8D-447F-862E-E5A693E68C8C}"/>
              </a:ext>
            </a:extLst>
          </p:cNvPr>
          <p:cNvCxnSpPr>
            <a:cxnSpLocks/>
          </p:cNvCxnSpPr>
          <p:nvPr userDrawn="1"/>
        </p:nvCxnSpPr>
        <p:spPr>
          <a:xfrm flipV="1">
            <a:off x="7925455" y="837355"/>
            <a:ext cx="0" cy="1178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Substituent text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3151266" y="4543170"/>
            <a:ext cx="2589369" cy="1280958"/>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0" name="Substituent text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3151265" y="424646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1" name="Substituent text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3151265" y="388390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3" name="Substituent text 2">
            <a:extLst>
              <a:ext uri="{FF2B5EF4-FFF2-40B4-BE49-F238E27FC236}">
                <a16:creationId xmlns:a16="http://schemas.microsoft.com/office/drawing/2014/main" id="{EFE2A8C5-F462-436C-B748-BBE5D58CB8B4}"/>
              </a:ext>
            </a:extLst>
          </p:cNvPr>
          <p:cNvSpPr>
            <a:spLocks noGrp="1"/>
          </p:cNvSpPr>
          <p:nvPr>
            <p:ph type="body" idx="33" hasCustomPrompt="1"/>
          </p:nvPr>
        </p:nvSpPr>
        <p:spPr>
          <a:xfrm>
            <a:off x="6048861" y="3849559"/>
            <a:ext cx="2589369" cy="178695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4" name="Substituent text 2">
            <a:extLst>
              <a:ext uri="{FF2B5EF4-FFF2-40B4-BE49-F238E27FC236}">
                <a16:creationId xmlns:a16="http://schemas.microsoft.com/office/drawing/2014/main" id="{586DAC0D-9859-40A1-8456-F0B43D96718B}"/>
              </a:ext>
            </a:extLst>
          </p:cNvPr>
          <p:cNvSpPr>
            <a:spLocks noGrp="1"/>
          </p:cNvSpPr>
          <p:nvPr>
            <p:ph type="body" idx="34" hasCustomPrompt="1"/>
          </p:nvPr>
        </p:nvSpPr>
        <p:spPr>
          <a:xfrm>
            <a:off x="6048860" y="355285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5" name="Substituent text 2">
            <a:extLst>
              <a:ext uri="{FF2B5EF4-FFF2-40B4-BE49-F238E27FC236}">
                <a16:creationId xmlns:a16="http://schemas.microsoft.com/office/drawing/2014/main" id="{37B983EE-F89D-4F09-8A9F-2347FA364217}"/>
              </a:ext>
            </a:extLst>
          </p:cNvPr>
          <p:cNvSpPr>
            <a:spLocks noGrp="1"/>
          </p:cNvSpPr>
          <p:nvPr>
            <p:ph type="body" idx="35" hasCustomPrompt="1"/>
          </p:nvPr>
        </p:nvSpPr>
        <p:spPr>
          <a:xfrm>
            <a:off x="6048860" y="319029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6" name="Substituent text 2">
            <a:extLst>
              <a:ext uri="{FF2B5EF4-FFF2-40B4-BE49-F238E27FC236}">
                <a16:creationId xmlns:a16="http://schemas.microsoft.com/office/drawing/2014/main" id="{D30DD128-A937-4A2F-B070-523A5BAAE260}"/>
              </a:ext>
            </a:extLst>
          </p:cNvPr>
          <p:cNvSpPr>
            <a:spLocks noGrp="1"/>
          </p:cNvSpPr>
          <p:nvPr>
            <p:ph type="body" idx="36" hasCustomPrompt="1"/>
          </p:nvPr>
        </p:nvSpPr>
        <p:spPr>
          <a:xfrm>
            <a:off x="8975159" y="3147170"/>
            <a:ext cx="2589369" cy="2311934"/>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7" name="Substituent text 2">
            <a:extLst>
              <a:ext uri="{FF2B5EF4-FFF2-40B4-BE49-F238E27FC236}">
                <a16:creationId xmlns:a16="http://schemas.microsoft.com/office/drawing/2014/main" id="{5737B87C-E3C0-46B2-8B79-63EB60491503}"/>
              </a:ext>
            </a:extLst>
          </p:cNvPr>
          <p:cNvSpPr>
            <a:spLocks noGrp="1"/>
          </p:cNvSpPr>
          <p:nvPr>
            <p:ph type="body" idx="37" hasCustomPrompt="1"/>
          </p:nvPr>
        </p:nvSpPr>
        <p:spPr>
          <a:xfrm>
            <a:off x="8975158" y="285046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8" name="Substituent text 2">
            <a:extLst>
              <a:ext uri="{FF2B5EF4-FFF2-40B4-BE49-F238E27FC236}">
                <a16:creationId xmlns:a16="http://schemas.microsoft.com/office/drawing/2014/main" id="{22F76863-7DCD-4365-80F0-001D51F08779}"/>
              </a:ext>
            </a:extLst>
          </p:cNvPr>
          <p:cNvSpPr>
            <a:spLocks noGrp="1"/>
          </p:cNvSpPr>
          <p:nvPr>
            <p:ph type="body" idx="38" hasCustomPrompt="1"/>
          </p:nvPr>
        </p:nvSpPr>
        <p:spPr>
          <a:xfrm>
            <a:off x="8975158" y="248790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Tree>
    <p:extLst>
      <p:ext uri="{BB962C8B-B14F-4D97-AF65-F5344CB8AC3E}">
        <p14:creationId xmlns:p14="http://schemas.microsoft.com/office/powerpoint/2010/main" val="3078273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spect de conținut tabel și diagramă">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rtlCol="0" anchor="b">
            <a:normAutofit/>
          </a:bodyPr>
          <a:lstStyle>
            <a:lvl1pPr algn="l">
              <a:defRPr sz="3600"/>
            </a:lvl1pPr>
          </a:lstStyle>
          <a:p>
            <a:pPr rtl="0"/>
            <a:r>
              <a:rPr lang="ro-RO" noProof="0" dirty="0"/>
              <a:t>FACEȚI CLIC PENTRU A EDITA TITLUL</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031832"/>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4" name="Substituent text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6000" y="2031832"/>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 name="Substituent conținut 2">
            <a:extLst>
              <a:ext uri="{FF2B5EF4-FFF2-40B4-BE49-F238E27FC236}">
                <a16:creationId xmlns:a16="http://schemas.microsoft.com/office/drawing/2014/main" id="{7D36F8EF-728B-45C1-87D8-4AD8FA8F3716}"/>
              </a:ext>
            </a:extLst>
          </p:cNvPr>
          <p:cNvSpPr>
            <a:spLocks noGrp="1"/>
          </p:cNvSpPr>
          <p:nvPr>
            <p:ph sz="quarter" idx="32"/>
          </p:nvPr>
        </p:nvSpPr>
        <p:spPr>
          <a:xfrm>
            <a:off x="803275" y="2524125"/>
            <a:ext cx="4970463" cy="2935288"/>
          </a:xfrm>
        </p:spPr>
        <p:txBody>
          <a:bodyPr rtlCol="0">
            <a:normAutofit/>
          </a:bodyPr>
          <a:lstStyle>
            <a:lvl1pPr>
              <a:defRPr sz="1400"/>
            </a:lvl1pPr>
            <a:lvl2pPr>
              <a:defRPr sz="1400"/>
            </a:lvl2pPr>
            <a:lvl3pPr>
              <a:defRPr sz="1400"/>
            </a:lvl3pPr>
            <a:lvl4pPr>
              <a:defRPr sz="1400"/>
            </a:lvl4pPr>
            <a:lvl5pPr>
              <a:defRPr sz="1400"/>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
        <p:nvSpPr>
          <p:cNvPr id="22" name="Substituent conținut 2">
            <a:extLst>
              <a:ext uri="{FF2B5EF4-FFF2-40B4-BE49-F238E27FC236}">
                <a16:creationId xmlns:a16="http://schemas.microsoft.com/office/drawing/2014/main" id="{7395C5B4-6B03-4F70-96F8-3AE3A7817B52}"/>
              </a:ext>
            </a:extLst>
          </p:cNvPr>
          <p:cNvSpPr>
            <a:spLocks noGrp="1"/>
          </p:cNvSpPr>
          <p:nvPr>
            <p:ph sz="quarter" idx="33"/>
          </p:nvPr>
        </p:nvSpPr>
        <p:spPr>
          <a:xfrm>
            <a:off x="6096000" y="2524125"/>
            <a:ext cx="4970463" cy="2935288"/>
          </a:xfrm>
        </p:spPr>
        <p:txBody>
          <a:bodyPr rtlCol="0">
            <a:normAutofit/>
          </a:bodyPr>
          <a:lstStyle>
            <a:lvl1pPr>
              <a:defRPr sz="1400"/>
            </a:lvl1pPr>
            <a:lvl2pPr>
              <a:defRPr sz="1400"/>
            </a:lvl2pPr>
            <a:lvl3pPr>
              <a:defRPr sz="1400"/>
            </a:lvl3pPr>
            <a:lvl4pPr>
              <a:defRPr sz="1400"/>
            </a:lvl4pPr>
            <a:lvl5pPr>
              <a:defRPr sz="1400"/>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778915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spect conținut cronologie">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8736466" y="707529"/>
            <a:ext cx="2673606" cy="569086"/>
          </a:xfrm>
        </p:spPr>
        <p:txBody>
          <a:bodyPr lIns="0" tIns="0" rIns="0" bIns="0" rtlCol="0" anchor="b">
            <a:normAutofit/>
          </a:bodyPr>
          <a:lstStyle>
            <a:lvl1pPr algn="r">
              <a:defRPr sz="3600"/>
            </a:lvl1pPr>
          </a:lstStyle>
          <a:p>
            <a:pPr rtl="0"/>
            <a:r>
              <a:rPr lang="ro-RO" noProof="0" dirty="0"/>
              <a:t>CRONOLOGIE</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9147803" y="1625821"/>
            <a:ext cx="2262267" cy="2021536"/>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9097797" y="1375202"/>
            <a:ext cx="3094215" cy="100800"/>
            <a:chOff x="2729179" y="3240138"/>
            <a:chExt cx="157742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2729179" y="3290538"/>
              <a:ext cx="1551931"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55220"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16" name="Substituent text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2618284" y="685667"/>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20XX</a:t>
            </a:r>
          </a:p>
        </p:txBody>
      </p:sp>
      <p:sp>
        <p:nvSpPr>
          <p:cNvPr id="34" name="Substituent text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930241" y="1079309"/>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5930241" y="786637"/>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4" name="Conector drept 13">
            <a:extLst>
              <a:ext uri="{FF2B5EF4-FFF2-40B4-BE49-F238E27FC236}">
                <a16:creationId xmlns:a16="http://schemas.microsoft.com/office/drawing/2014/main" id="{1AD3A3AB-488E-4090-9FD5-E005D5A9ECF5}"/>
              </a:ext>
            </a:extLst>
          </p:cNvPr>
          <p:cNvCxnSpPr>
            <a:cxnSpLocks/>
          </p:cNvCxnSpPr>
          <p:nvPr userDrawn="1"/>
        </p:nvCxnSpPr>
        <p:spPr>
          <a:xfrm rot="16200000">
            <a:off x="2094269" y="3429000"/>
            <a:ext cx="685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D6729DC-C5B3-485B-B5CD-F06FC3CAFD9A}"/>
              </a:ext>
            </a:extLst>
          </p:cNvPr>
          <p:cNvSpPr/>
          <p:nvPr userDrawn="1"/>
        </p:nvSpPr>
        <p:spPr>
          <a:xfrm>
            <a:off x="5372392" y="959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9" name="Oval 28">
            <a:extLst>
              <a:ext uri="{FF2B5EF4-FFF2-40B4-BE49-F238E27FC236}">
                <a16:creationId xmlns:a16="http://schemas.microsoft.com/office/drawing/2014/main" id="{C4046DD7-8FB2-43D4-8E94-3D35DC3E2891}"/>
              </a:ext>
            </a:extLst>
          </p:cNvPr>
          <p:cNvSpPr/>
          <p:nvPr userDrawn="1"/>
        </p:nvSpPr>
        <p:spPr>
          <a:xfrm>
            <a:off x="5372392" y="5362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30" name="Oval 29">
            <a:extLst>
              <a:ext uri="{FF2B5EF4-FFF2-40B4-BE49-F238E27FC236}">
                <a16:creationId xmlns:a16="http://schemas.microsoft.com/office/drawing/2014/main" id="{A320A73A-D3CB-4E04-B7E2-F3696B8ACDEA}"/>
              </a:ext>
            </a:extLst>
          </p:cNvPr>
          <p:cNvSpPr/>
          <p:nvPr userDrawn="1"/>
        </p:nvSpPr>
        <p:spPr>
          <a:xfrm>
            <a:off x="5372392" y="2427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31" name="Oval 30">
            <a:extLst>
              <a:ext uri="{FF2B5EF4-FFF2-40B4-BE49-F238E27FC236}">
                <a16:creationId xmlns:a16="http://schemas.microsoft.com/office/drawing/2014/main" id="{3E2B01F0-78A8-41AE-95B8-811603402031}"/>
              </a:ext>
            </a:extLst>
          </p:cNvPr>
          <p:cNvSpPr/>
          <p:nvPr userDrawn="1"/>
        </p:nvSpPr>
        <p:spPr>
          <a:xfrm>
            <a:off x="5372392" y="3894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32" name="Substituent text 2">
            <a:extLst>
              <a:ext uri="{FF2B5EF4-FFF2-40B4-BE49-F238E27FC236}">
                <a16:creationId xmlns:a16="http://schemas.microsoft.com/office/drawing/2014/main" id="{A70E382B-B932-45B7-BD95-6D722A4A2480}"/>
              </a:ext>
            </a:extLst>
          </p:cNvPr>
          <p:cNvSpPr>
            <a:spLocks noGrp="1"/>
          </p:cNvSpPr>
          <p:nvPr>
            <p:ph type="body" idx="31" hasCustomPrompt="1"/>
          </p:nvPr>
        </p:nvSpPr>
        <p:spPr>
          <a:xfrm>
            <a:off x="5930241" y="2532448"/>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3" name="Substituent text 2">
            <a:extLst>
              <a:ext uri="{FF2B5EF4-FFF2-40B4-BE49-F238E27FC236}">
                <a16:creationId xmlns:a16="http://schemas.microsoft.com/office/drawing/2014/main" id="{2F096B52-06C2-46DF-BB33-70D931283F16}"/>
              </a:ext>
            </a:extLst>
          </p:cNvPr>
          <p:cNvSpPr>
            <a:spLocks noGrp="1"/>
          </p:cNvSpPr>
          <p:nvPr>
            <p:ph type="body" idx="32" hasCustomPrompt="1"/>
          </p:nvPr>
        </p:nvSpPr>
        <p:spPr>
          <a:xfrm>
            <a:off x="5930241" y="2239776"/>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5" name="Substituent text 2">
            <a:extLst>
              <a:ext uri="{FF2B5EF4-FFF2-40B4-BE49-F238E27FC236}">
                <a16:creationId xmlns:a16="http://schemas.microsoft.com/office/drawing/2014/main" id="{5D87FD43-95C9-4217-AD5F-FE02E28AD4CE}"/>
              </a:ext>
            </a:extLst>
          </p:cNvPr>
          <p:cNvSpPr>
            <a:spLocks noGrp="1"/>
          </p:cNvSpPr>
          <p:nvPr>
            <p:ph type="body" idx="33" hasCustomPrompt="1"/>
          </p:nvPr>
        </p:nvSpPr>
        <p:spPr>
          <a:xfrm>
            <a:off x="5930241" y="3985587"/>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7" name="Substituent text 2">
            <a:extLst>
              <a:ext uri="{FF2B5EF4-FFF2-40B4-BE49-F238E27FC236}">
                <a16:creationId xmlns:a16="http://schemas.microsoft.com/office/drawing/2014/main" id="{A6706CEB-523E-4248-9A66-5D139D8B0DE5}"/>
              </a:ext>
            </a:extLst>
          </p:cNvPr>
          <p:cNvSpPr>
            <a:spLocks noGrp="1"/>
          </p:cNvSpPr>
          <p:nvPr>
            <p:ph type="body" idx="34" hasCustomPrompt="1"/>
          </p:nvPr>
        </p:nvSpPr>
        <p:spPr>
          <a:xfrm>
            <a:off x="5930241" y="3692915"/>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8" name="Substituent text 2">
            <a:extLst>
              <a:ext uri="{FF2B5EF4-FFF2-40B4-BE49-F238E27FC236}">
                <a16:creationId xmlns:a16="http://schemas.microsoft.com/office/drawing/2014/main" id="{6ADC931C-F9B2-467E-A024-CB5BE74BAD85}"/>
              </a:ext>
            </a:extLst>
          </p:cNvPr>
          <p:cNvSpPr>
            <a:spLocks noGrp="1"/>
          </p:cNvSpPr>
          <p:nvPr>
            <p:ph type="body" idx="35" hasCustomPrompt="1"/>
          </p:nvPr>
        </p:nvSpPr>
        <p:spPr>
          <a:xfrm>
            <a:off x="5930241" y="5438727"/>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9" name="Substituent text 2">
            <a:extLst>
              <a:ext uri="{FF2B5EF4-FFF2-40B4-BE49-F238E27FC236}">
                <a16:creationId xmlns:a16="http://schemas.microsoft.com/office/drawing/2014/main" id="{0A301DE6-2E75-41F5-9314-B269815BA3F3}"/>
              </a:ext>
            </a:extLst>
          </p:cNvPr>
          <p:cNvSpPr>
            <a:spLocks noGrp="1"/>
          </p:cNvSpPr>
          <p:nvPr>
            <p:ph type="body" idx="36" hasCustomPrompt="1"/>
          </p:nvPr>
        </p:nvSpPr>
        <p:spPr>
          <a:xfrm>
            <a:off x="5930241" y="5146055"/>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0" name="Substituent text 15">
            <a:extLst>
              <a:ext uri="{FF2B5EF4-FFF2-40B4-BE49-F238E27FC236}">
                <a16:creationId xmlns:a16="http://schemas.microsoft.com/office/drawing/2014/main" id="{B9154606-4DE0-4DC7-830A-371423BE4201}"/>
              </a:ext>
            </a:extLst>
          </p:cNvPr>
          <p:cNvSpPr>
            <a:spLocks noGrp="1"/>
          </p:cNvSpPr>
          <p:nvPr>
            <p:ph type="body" sz="quarter" idx="37" hasCustomPrompt="1"/>
          </p:nvPr>
        </p:nvSpPr>
        <p:spPr>
          <a:xfrm>
            <a:off x="2618284" y="2153566"/>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20XX</a:t>
            </a:r>
          </a:p>
        </p:txBody>
      </p:sp>
      <p:sp>
        <p:nvSpPr>
          <p:cNvPr id="41" name="Substituent text 15">
            <a:extLst>
              <a:ext uri="{FF2B5EF4-FFF2-40B4-BE49-F238E27FC236}">
                <a16:creationId xmlns:a16="http://schemas.microsoft.com/office/drawing/2014/main" id="{5AC8C127-0F88-413C-B7BA-2ED0F81E7D4E}"/>
              </a:ext>
            </a:extLst>
          </p:cNvPr>
          <p:cNvSpPr>
            <a:spLocks noGrp="1"/>
          </p:cNvSpPr>
          <p:nvPr>
            <p:ph type="body" sz="quarter" idx="38" hasCustomPrompt="1"/>
          </p:nvPr>
        </p:nvSpPr>
        <p:spPr>
          <a:xfrm>
            <a:off x="2618284" y="3621465"/>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20XX</a:t>
            </a:r>
          </a:p>
        </p:txBody>
      </p:sp>
      <p:sp>
        <p:nvSpPr>
          <p:cNvPr id="42" name="Substituent text 15">
            <a:extLst>
              <a:ext uri="{FF2B5EF4-FFF2-40B4-BE49-F238E27FC236}">
                <a16:creationId xmlns:a16="http://schemas.microsoft.com/office/drawing/2014/main" id="{63C5707A-6E08-4B58-A5FE-40063DB6548E}"/>
              </a:ext>
            </a:extLst>
          </p:cNvPr>
          <p:cNvSpPr>
            <a:spLocks noGrp="1"/>
          </p:cNvSpPr>
          <p:nvPr>
            <p:ph type="body" sz="quarter" idx="39" hasCustomPrompt="1"/>
          </p:nvPr>
        </p:nvSpPr>
        <p:spPr>
          <a:xfrm>
            <a:off x="2618284" y="5089363"/>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20XX</a:t>
            </a:r>
          </a:p>
        </p:txBody>
      </p:sp>
    </p:spTree>
    <p:extLst>
      <p:ext uri="{BB962C8B-B14F-4D97-AF65-F5344CB8AC3E}">
        <p14:creationId xmlns:p14="http://schemas.microsoft.com/office/powerpoint/2010/main" val="3627535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spect tabel">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60000"/>
            <a:ext cx="3911599" cy="1177174"/>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890303"/>
            <a:ext cx="3275463" cy="882062"/>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3598737"/>
            <a:ext cx="3352378" cy="100800"/>
            <a:chOff x="-1228304" y="3240138"/>
            <a:chExt cx="3352378" cy="100800"/>
          </a:xfrm>
        </p:grpSpPr>
        <p:cxnSp>
          <p:nvCxnSpPr>
            <p:cNvPr id="13" name="Conector drep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316941"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023274"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Substituent tabel 9">
            <a:extLst>
              <a:ext uri="{FF2B5EF4-FFF2-40B4-BE49-F238E27FC236}">
                <a16:creationId xmlns:a16="http://schemas.microsoft.com/office/drawing/2014/main" id="{3F646CE6-E75B-4112-896D-5A26E1F1520E}"/>
              </a:ext>
            </a:extLst>
          </p:cNvPr>
          <p:cNvSpPr>
            <a:spLocks noGrp="1"/>
          </p:cNvSpPr>
          <p:nvPr>
            <p:ph type="tbl" sz="quarter" idx="14"/>
          </p:nvPr>
        </p:nvSpPr>
        <p:spPr>
          <a:xfrm>
            <a:off x="5518150" y="860425"/>
            <a:ext cx="5870575" cy="4867275"/>
          </a:xfrm>
        </p:spPr>
        <p:txBody>
          <a:bodyPr rtlCol="0" anchor="ctr" anchorCtr="0">
            <a:normAutofit/>
          </a:bodyPr>
          <a:lstStyle>
            <a:lvl1pPr marL="0" indent="0" algn="ctr">
              <a:buNone/>
              <a:defRPr sz="2000"/>
            </a:lvl1pPr>
          </a:lstStyle>
          <a:p>
            <a:pPr rtl="0"/>
            <a:r>
              <a:rPr lang="ro-RO" noProof="0"/>
              <a:t>Faceți clic pe pictogramă pentru a adăuga un tabel</a:t>
            </a:r>
            <a:endParaRPr lang="ro-RO" noProof="0" dirty="0"/>
          </a:p>
        </p:txBody>
      </p:sp>
    </p:spTree>
    <p:extLst>
      <p:ext uri="{BB962C8B-B14F-4D97-AF65-F5344CB8AC3E}">
        <p14:creationId xmlns:p14="http://schemas.microsoft.com/office/powerpoint/2010/main" val="3183923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spect conținut de echipă">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608523"/>
            <a:ext cx="2828198" cy="1286838"/>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244567"/>
            <a:ext cx="2828198" cy="2098138"/>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993948"/>
            <a:ext cx="2705796" cy="100800"/>
            <a:chOff x="0" y="3240138"/>
            <a:chExt cx="2705796"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267729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6049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Substituent text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4128617" y="4355032"/>
            <a:ext cx="2066544"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0" name="Substituent text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4128616" y="4042831"/>
            <a:ext cx="2066544"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1" name="Substituent text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4128616" y="3428999"/>
            <a:ext cx="2066544"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9" name="Substituent imagine 8">
            <a:extLst>
              <a:ext uri="{FF2B5EF4-FFF2-40B4-BE49-F238E27FC236}">
                <a16:creationId xmlns:a16="http://schemas.microsoft.com/office/drawing/2014/main" id="{B284A57B-147A-4287-AA6B-E508A9222F7F}"/>
              </a:ext>
            </a:extLst>
          </p:cNvPr>
          <p:cNvSpPr>
            <a:spLocks noGrp="1"/>
          </p:cNvSpPr>
          <p:nvPr>
            <p:ph type="pic" sz="quarter" idx="33"/>
          </p:nvPr>
        </p:nvSpPr>
        <p:spPr>
          <a:xfrm>
            <a:off x="4130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35" name="Substituent imagine 8">
            <a:extLst>
              <a:ext uri="{FF2B5EF4-FFF2-40B4-BE49-F238E27FC236}">
                <a16:creationId xmlns:a16="http://schemas.microsoft.com/office/drawing/2014/main" id="{9DBE0996-CEA3-41C3-A75A-84DC3C2B5194}"/>
              </a:ext>
            </a:extLst>
          </p:cNvPr>
          <p:cNvSpPr>
            <a:spLocks noGrp="1"/>
          </p:cNvSpPr>
          <p:nvPr>
            <p:ph type="pic" sz="quarter" idx="34"/>
          </p:nvPr>
        </p:nvSpPr>
        <p:spPr>
          <a:xfrm>
            <a:off x="9128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36" name="Substituent imagine 8">
            <a:extLst>
              <a:ext uri="{FF2B5EF4-FFF2-40B4-BE49-F238E27FC236}">
                <a16:creationId xmlns:a16="http://schemas.microsoft.com/office/drawing/2014/main" id="{F7B28261-CB14-4E4E-AA66-A0239B3DD28E}"/>
              </a:ext>
            </a:extLst>
          </p:cNvPr>
          <p:cNvSpPr>
            <a:spLocks noGrp="1"/>
          </p:cNvSpPr>
          <p:nvPr>
            <p:ph type="pic" sz="quarter" idx="35"/>
          </p:nvPr>
        </p:nvSpPr>
        <p:spPr>
          <a:xfrm>
            <a:off x="6629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37" name="Substituent text 2">
            <a:extLst>
              <a:ext uri="{FF2B5EF4-FFF2-40B4-BE49-F238E27FC236}">
                <a16:creationId xmlns:a16="http://schemas.microsoft.com/office/drawing/2014/main" id="{BAA53E0C-9536-4177-A63F-0E2565EC53CD}"/>
              </a:ext>
            </a:extLst>
          </p:cNvPr>
          <p:cNvSpPr>
            <a:spLocks noGrp="1"/>
          </p:cNvSpPr>
          <p:nvPr>
            <p:ph type="body" idx="36" hasCustomPrompt="1"/>
          </p:nvPr>
        </p:nvSpPr>
        <p:spPr>
          <a:xfrm>
            <a:off x="9127048" y="4355032"/>
            <a:ext cx="2066400"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8" name="Substituent text 2">
            <a:extLst>
              <a:ext uri="{FF2B5EF4-FFF2-40B4-BE49-F238E27FC236}">
                <a16:creationId xmlns:a16="http://schemas.microsoft.com/office/drawing/2014/main" id="{67EF8E36-183B-420B-AF25-17CFA963987A}"/>
              </a:ext>
            </a:extLst>
          </p:cNvPr>
          <p:cNvSpPr>
            <a:spLocks noGrp="1"/>
          </p:cNvSpPr>
          <p:nvPr>
            <p:ph type="body" idx="37" hasCustomPrompt="1"/>
          </p:nvPr>
        </p:nvSpPr>
        <p:spPr>
          <a:xfrm>
            <a:off x="9127047" y="4042831"/>
            <a:ext cx="2066400"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9" name="Substituent text 2">
            <a:extLst>
              <a:ext uri="{FF2B5EF4-FFF2-40B4-BE49-F238E27FC236}">
                <a16:creationId xmlns:a16="http://schemas.microsoft.com/office/drawing/2014/main" id="{58DA6E86-8039-4690-AFE1-7CCF07B7CBAF}"/>
              </a:ext>
            </a:extLst>
          </p:cNvPr>
          <p:cNvSpPr>
            <a:spLocks noGrp="1"/>
          </p:cNvSpPr>
          <p:nvPr>
            <p:ph type="body" idx="38" hasCustomPrompt="1"/>
          </p:nvPr>
        </p:nvSpPr>
        <p:spPr>
          <a:xfrm>
            <a:off x="9127047" y="3428999"/>
            <a:ext cx="2066400"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1" name="Substituent text 2">
            <a:extLst>
              <a:ext uri="{FF2B5EF4-FFF2-40B4-BE49-F238E27FC236}">
                <a16:creationId xmlns:a16="http://schemas.microsoft.com/office/drawing/2014/main" id="{933214B9-0452-4C8B-AB10-922F3C3BCF01}"/>
              </a:ext>
            </a:extLst>
          </p:cNvPr>
          <p:cNvSpPr>
            <a:spLocks noGrp="1"/>
          </p:cNvSpPr>
          <p:nvPr>
            <p:ph type="body" idx="39" hasCustomPrompt="1"/>
          </p:nvPr>
        </p:nvSpPr>
        <p:spPr>
          <a:xfrm>
            <a:off x="6629217" y="4355032"/>
            <a:ext cx="2066400"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2" name="Substituent text 2">
            <a:extLst>
              <a:ext uri="{FF2B5EF4-FFF2-40B4-BE49-F238E27FC236}">
                <a16:creationId xmlns:a16="http://schemas.microsoft.com/office/drawing/2014/main" id="{A5C23113-D98B-48C7-A675-4FD5F50333F3}"/>
              </a:ext>
            </a:extLst>
          </p:cNvPr>
          <p:cNvSpPr>
            <a:spLocks noGrp="1"/>
          </p:cNvSpPr>
          <p:nvPr>
            <p:ph type="body" idx="40" hasCustomPrompt="1"/>
          </p:nvPr>
        </p:nvSpPr>
        <p:spPr>
          <a:xfrm>
            <a:off x="6629216" y="4042831"/>
            <a:ext cx="2066400"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9" name="Substituent text 2">
            <a:extLst>
              <a:ext uri="{FF2B5EF4-FFF2-40B4-BE49-F238E27FC236}">
                <a16:creationId xmlns:a16="http://schemas.microsoft.com/office/drawing/2014/main" id="{09781257-B563-41E0-B9E6-9C7330084BCC}"/>
              </a:ext>
            </a:extLst>
          </p:cNvPr>
          <p:cNvSpPr>
            <a:spLocks noGrp="1"/>
          </p:cNvSpPr>
          <p:nvPr>
            <p:ph type="body" idx="41" hasCustomPrompt="1"/>
          </p:nvPr>
        </p:nvSpPr>
        <p:spPr>
          <a:xfrm>
            <a:off x="6627903" y="3428999"/>
            <a:ext cx="2066400"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cxnSp>
        <p:nvCxnSpPr>
          <p:cNvPr id="32" name="Conector drept 31">
            <a:extLst>
              <a:ext uri="{FF2B5EF4-FFF2-40B4-BE49-F238E27FC236}">
                <a16:creationId xmlns:a16="http://schemas.microsoft.com/office/drawing/2014/main" id="{9A32EC27-ACD8-47C0-A3ED-E4ED58D88358}"/>
              </a:ext>
            </a:extLst>
          </p:cNvPr>
          <p:cNvCxnSpPr/>
          <p:nvPr userDrawn="1"/>
        </p:nvCxnSpPr>
        <p:spPr>
          <a:xfrm>
            <a:off x="6195160" y="2217849"/>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ector drept 32">
            <a:extLst>
              <a:ext uri="{FF2B5EF4-FFF2-40B4-BE49-F238E27FC236}">
                <a16:creationId xmlns:a16="http://schemas.microsoft.com/office/drawing/2014/main" id="{99E8819A-135C-4A5C-9F6A-A3BE05AA294F}"/>
              </a:ext>
            </a:extLst>
          </p:cNvPr>
          <p:cNvCxnSpPr/>
          <p:nvPr userDrawn="1"/>
        </p:nvCxnSpPr>
        <p:spPr>
          <a:xfrm>
            <a:off x="8703909" y="2216687"/>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329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pozitiv aspect conținut de echipă">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rtlCol="0" anchor="b">
            <a:normAutofit/>
          </a:bodyPr>
          <a:lstStyle>
            <a:lvl1pPr algn="r">
              <a:defRPr sz="3600"/>
            </a:lvl1pPr>
          </a:lstStyle>
          <a:p>
            <a:pPr rtl="0"/>
            <a:r>
              <a:rPr lang="ro-RO" noProof="0"/>
              <a:t>Faceți clic pentru a edita stilul de titlu coordonator</a:t>
            </a:r>
            <a:endParaRPr lang="ro-RO" noProof="0" dirty="0"/>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7950838" y="1375202"/>
            <a:ext cx="4241162" cy="100800"/>
            <a:chOff x="439494" y="3240138"/>
            <a:chExt cx="2648035"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439494" y="3290538"/>
              <a:ext cx="2615905"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021805"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958968"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2" name="Substituent text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958968"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3" name="Substituent imagine 2">
            <a:extLst>
              <a:ext uri="{FF2B5EF4-FFF2-40B4-BE49-F238E27FC236}">
                <a16:creationId xmlns:a16="http://schemas.microsoft.com/office/drawing/2014/main" id="{F6FF07C5-314A-4EA8-B78F-7A51C234D3A1}"/>
              </a:ext>
            </a:extLst>
          </p:cNvPr>
          <p:cNvSpPr>
            <a:spLocks noGrp="1"/>
          </p:cNvSpPr>
          <p:nvPr>
            <p:ph type="pic" sz="quarter" idx="33"/>
          </p:nvPr>
        </p:nvSpPr>
        <p:spPr>
          <a:xfrm>
            <a:off x="721841" y="2764036"/>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23" name="Conector drept 22">
            <a:extLst>
              <a:ext uri="{FF2B5EF4-FFF2-40B4-BE49-F238E27FC236}">
                <a16:creationId xmlns:a16="http://schemas.microsoft.com/office/drawing/2014/main" id="{B691060D-E361-43B0-BFD7-43D7CC4E5CCD}"/>
              </a:ext>
            </a:extLst>
          </p:cNvPr>
          <p:cNvCxnSpPr>
            <a:cxnSpLocks/>
          </p:cNvCxnSpPr>
          <p:nvPr userDrawn="1"/>
        </p:nvCxnSpPr>
        <p:spPr>
          <a:xfrm>
            <a:off x="0" y="3288596"/>
            <a:ext cx="72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Substituent text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1957127"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1" name="Substituent text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1957127"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2" name="Substituent imagine 2">
            <a:extLst>
              <a:ext uri="{FF2B5EF4-FFF2-40B4-BE49-F238E27FC236}">
                <a16:creationId xmlns:a16="http://schemas.microsoft.com/office/drawing/2014/main" id="{76A56D2A-42F0-40C5-96D7-B1AC33152A85}"/>
              </a:ext>
            </a:extLst>
          </p:cNvPr>
          <p:cNvSpPr>
            <a:spLocks noGrp="1"/>
          </p:cNvSpPr>
          <p:nvPr>
            <p:ph type="pic" sz="quarter" idx="36"/>
          </p:nvPr>
        </p:nvSpPr>
        <p:spPr>
          <a:xfrm>
            <a:off x="720000" y="4191893"/>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43" name="Conector drept 42">
            <a:extLst>
              <a:ext uri="{FF2B5EF4-FFF2-40B4-BE49-F238E27FC236}">
                <a16:creationId xmlns:a16="http://schemas.microsoft.com/office/drawing/2014/main" id="{CF6D1C91-9136-4678-A712-92BE9B3902C4}"/>
              </a:ext>
            </a:extLst>
          </p:cNvPr>
          <p:cNvCxnSpPr>
            <a:cxnSpLocks/>
          </p:cNvCxnSpPr>
          <p:nvPr userDrawn="1"/>
        </p:nvCxnSpPr>
        <p:spPr>
          <a:xfrm rot="16200000">
            <a:off x="1111670" y="4028309"/>
            <a:ext cx="32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Substituent text 2">
            <a:extLst>
              <a:ext uri="{FF2B5EF4-FFF2-40B4-BE49-F238E27FC236}">
                <a16:creationId xmlns:a16="http://schemas.microsoft.com/office/drawing/2014/main" id="{BACF15AB-FF8A-422B-840D-88503024E5D3}"/>
              </a:ext>
            </a:extLst>
          </p:cNvPr>
          <p:cNvSpPr>
            <a:spLocks noGrp="1"/>
          </p:cNvSpPr>
          <p:nvPr>
            <p:ph type="body" idx="37" hasCustomPrompt="1"/>
          </p:nvPr>
        </p:nvSpPr>
        <p:spPr>
          <a:xfrm>
            <a:off x="5708709"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5" name="Substituent text 2">
            <a:extLst>
              <a:ext uri="{FF2B5EF4-FFF2-40B4-BE49-F238E27FC236}">
                <a16:creationId xmlns:a16="http://schemas.microsoft.com/office/drawing/2014/main" id="{EFC2028F-7DFE-412D-97DF-707D128D95E0}"/>
              </a:ext>
            </a:extLst>
          </p:cNvPr>
          <p:cNvSpPr>
            <a:spLocks noGrp="1"/>
          </p:cNvSpPr>
          <p:nvPr>
            <p:ph type="body" idx="38" hasCustomPrompt="1"/>
          </p:nvPr>
        </p:nvSpPr>
        <p:spPr>
          <a:xfrm>
            <a:off x="5708709"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7" name="Substituent text 2">
            <a:extLst>
              <a:ext uri="{FF2B5EF4-FFF2-40B4-BE49-F238E27FC236}">
                <a16:creationId xmlns:a16="http://schemas.microsoft.com/office/drawing/2014/main" id="{4349A4F0-1181-4A58-BFD4-4783CD130356}"/>
              </a:ext>
            </a:extLst>
          </p:cNvPr>
          <p:cNvSpPr>
            <a:spLocks noGrp="1"/>
          </p:cNvSpPr>
          <p:nvPr>
            <p:ph type="body" idx="40" hasCustomPrompt="1"/>
          </p:nvPr>
        </p:nvSpPr>
        <p:spPr>
          <a:xfrm>
            <a:off x="5704578"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8" name="Substituent text 2">
            <a:extLst>
              <a:ext uri="{FF2B5EF4-FFF2-40B4-BE49-F238E27FC236}">
                <a16:creationId xmlns:a16="http://schemas.microsoft.com/office/drawing/2014/main" id="{DC1D5D83-8D32-491F-87EB-9DA9360D4F2B}"/>
              </a:ext>
            </a:extLst>
          </p:cNvPr>
          <p:cNvSpPr>
            <a:spLocks noGrp="1"/>
          </p:cNvSpPr>
          <p:nvPr>
            <p:ph type="body" idx="41" hasCustomPrompt="1"/>
          </p:nvPr>
        </p:nvSpPr>
        <p:spPr>
          <a:xfrm>
            <a:off x="5704578"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50" name="Substituent text 2">
            <a:extLst>
              <a:ext uri="{FF2B5EF4-FFF2-40B4-BE49-F238E27FC236}">
                <a16:creationId xmlns:a16="http://schemas.microsoft.com/office/drawing/2014/main" id="{8120723F-A42C-4B81-97FD-6F575E5C2584}"/>
              </a:ext>
            </a:extLst>
          </p:cNvPr>
          <p:cNvSpPr>
            <a:spLocks noGrp="1"/>
          </p:cNvSpPr>
          <p:nvPr>
            <p:ph type="body" idx="43" hasCustomPrompt="1"/>
          </p:nvPr>
        </p:nvSpPr>
        <p:spPr>
          <a:xfrm>
            <a:off x="9453870"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51" name="Substituent text 2">
            <a:extLst>
              <a:ext uri="{FF2B5EF4-FFF2-40B4-BE49-F238E27FC236}">
                <a16:creationId xmlns:a16="http://schemas.microsoft.com/office/drawing/2014/main" id="{27D068F1-398F-4D11-977C-080C8151C786}"/>
              </a:ext>
            </a:extLst>
          </p:cNvPr>
          <p:cNvSpPr>
            <a:spLocks noGrp="1"/>
          </p:cNvSpPr>
          <p:nvPr>
            <p:ph type="body" idx="44" hasCustomPrompt="1"/>
          </p:nvPr>
        </p:nvSpPr>
        <p:spPr>
          <a:xfrm>
            <a:off x="9453870"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53" name="Substituent text 2">
            <a:extLst>
              <a:ext uri="{FF2B5EF4-FFF2-40B4-BE49-F238E27FC236}">
                <a16:creationId xmlns:a16="http://schemas.microsoft.com/office/drawing/2014/main" id="{B795705E-C5CB-46CC-9E41-D2269E07BC15}"/>
              </a:ext>
            </a:extLst>
          </p:cNvPr>
          <p:cNvSpPr>
            <a:spLocks noGrp="1"/>
          </p:cNvSpPr>
          <p:nvPr>
            <p:ph type="body" idx="46" hasCustomPrompt="1"/>
          </p:nvPr>
        </p:nvSpPr>
        <p:spPr>
          <a:xfrm>
            <a:off x="9452029"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54" name="Substituent text 2">
            <a:extLst>
              <a:ext uri="{FF2B5EF4-FFF2-40B4-BE49-F238E27FC236}">
                <a16:creationId xmlns:a16="http://schemas.microsoft.com/office/drawing/2014/main" id="{80211A2B-0F3C-4DBE-AE01-069AE7FC3468}"/>
              </a:ext>
            </a:extLst>
          </p:cNvPr>
          <p:cNvSpPr>
            <a:spLocks noGrp="1"/>
          </p:cNvSpPr>
          <p:nvPr>
            <p:ph type="body" idx="47" hasCustomPrompt="1"/>
          </p:nvPr>
        </p:nvSpPr>
        <p:spPr>
          <a:xfrm>
            <a:off x="9452029"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cxnSp>
        <p:nvCxnSpPr>
          <p:cNvPr id="56" name="Conector drept 55">
            <a:extLst>
              <a:ext uri="{FF2B5EF4-FFF2-40B4-BE49-F238E27FC236}">
                <a16:creationId xmlns:a16="http://schemas.microsoft.com/office/drawing/2014/main" id="{2E5E9742-C670-47AB-AA69-AE65D7915B06}"/>
              </a:ext>
            </a:extLst>
          </p:cNvPr>
          <p:cNvCxnSpPr>
            <a:cxnSpLocks/>
          </p:cNvCxnSpPr>
          <p:nvPr userDrawn="1"/>
        </p:nvCxnSpPr>
        <p:spPr>
          <a:xfrm rot="16200000">
            <a:off x="3531847" y="5364000"/>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Conector drept 56">
            <a:extLst>
              <a:ext uri="{FF2B5EF4-FFF2-40B4-BE49-F238E27FC236}">
                <a16:creationId xmlns:a16="http://schemas.microsoft.com/office/drawing/2014/main" id="{158712DB-5183-45D8-9ABB-6E0795658012}"/>
              </a:ext>
            </a:extLst>
          </p:cNvPr>
          <p:cNvCxnSpPr>
            <a:cxnSpLocks/>
          </p:cNvCxnSpPr>
          <p:nvPr userDrawn="1"/>
        </p:nvCxnSpPr>
        <p:spPr>
          <a:xfrm rot="16200000">
            <a:off x="7274194" y="5363999"/>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Substituent imagine 2">
            <a:extLst>
              <a:ext uri="{FF2B5EF4-FFF2-40B4-BE49-F238E27FC236}">
                <a16:creationId xmlns:a16="http://schemas.microsoft.com/office/drawing/2014/main" id="{417A32F4-3459-4A31-A90E-AA771FD4D491}"/>
              </a:ext>
            </a:extLst>
          </p:cNvPr>
          <p:cNvSpPr>
            <a:spLocks noGrp="1"/>
          </p:cNvSpPr>
          <p:nvPr>
            <p:ph type="pic" sz="quarter" idx="42"/>
          </p:nvPr>
        </p:nvSpPr>
        <p:spPr>
          <a:xfrm>
            <a:off x="4467451" y="4191893"/>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55" name="Substituent imagine 2">
            <a:extLst>
              <a:ext uri="{FF2B5EF4-FFF2-40B4-BE49-F238E27FC236}">
                <a16:creationId xmlns:a16="http://schemas.microsoft.com/office/drawing/2014/main" id="{63549FA7-92E5-4DB1-92FA-15902DFD3753}"/>
              </a:ext>
            </a:extLst>
          </p:cNvPr>
          <p:cNvSpPr>
            <a:spLocks noGrp="1"/>
          </p:cNvSpPr>
          <p:nvPr>
            <p:ph type="pic" sz="quarter" idx="48"/>
          </p:nvPr>
        </p:nvSpPr>
        <p:spPr>
          <a:xfrm>
            <a:off x="8214902" y="4191893"/>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46" name="Substituent imagine 2">
            <a:extLst>
              <a:ext uri="{FF2B5EF4-FFF2-40B4-BE49-F238E27FC236}">
                <a16:creationId xmlns:a16="http://schemas.microsoft.com/office/drawing/2014/main" id="{0F62D330-6A30-4A65-89DA-EDFE4AAD343E}"/>
              </a:ext>
            </a:extLst>
          </p:cNvPr>
          <p:cNvSpPr>
            <a:spLocks noGrp="1"/>
          </p:cNvSpPr>
          <p:nvPr>
            <p:ph type="pic" sz="quarter" idx="39"/>
          </p:nvPr>
        </p:nvSpPr>
        <p:spPr>
          <a:xfrm>
            <a:off x="4469292" y="2764036"/>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52" name="Substituent imagine 2">
            <a:extLst>
              <a:ext uri="{FF2B5EF4-FFF2-40B4-BE49-F238E27FC236}">
                <a16:creationId xmlns:a16="http://schemas.microsoft.com/office/drawing/2014/main" id="{A3FC286B-05E7-4E48-A7FD-197800349118}"/>
              </a:ext>
            </a:extLst>
          </p:cNvPr>
          <p:cNvSpPr>
            <a:spLocks noGrp="1"/>
          </p:cNvSpPr>
          <p:nvPr>
            <p:ph type="pic" sz="quarter" idx="45"/>
          </p:nvPr>
        </p:nvSpPr>
        <p:spPr>
          <a:xfrm>
            <a:off x="8216743" y="2764036"/>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174431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tet secțiune cu imagine">
    <p:spTree>
      <p:nvGrpSpPr>
        <p:cNvPr id="1" name=""/>
        <p:cNvGrpSpPr/>
        <p:nvPr/>
      </p:nvGrpSpPr>
      <p:grpSpPr>
        <a:xfrm>
          <a:off x="0" y="0"/>
          <a:ext cx="0" cy="0"/>
          <a:chOff x="0" y="0"/>
          <a:chExt cx="0" cy="0"/>
        </a:xfrm>
      </p:grpSpPr>
      <p:sp>
        <p:nvSpPr>
          <p:cNvPr id="8" name="Substituent imagine 7">
            <a:extLst>
              <a:ext uri="{FF2B5EF4-FFF2-40B4-BE49-F238E27FC236}">
                <a16:creationId xmlns:a16="http://schemas.microsoft.com/office/drawing/2014/main" id="{C799DC18-D353-427C-B849-0204F13D9B3D}"/>
              </a:ext>
            </a:extLst>
          </p:cNvPr>
          <p:cNvSpPr>
            <a:spLocks noGrp="1"/>
          </p:cNvSpPr>
          <p:nvPr>
            <p:ph type="pic" sz="quarter" idx="14"/>
          </p:nvPr>
        </p:nvSpPr>
        <p:spPr>
          <a:xfrm>
            <a:off x="0" y="0"/>
            <a:ext cx="6083300" cy="6858000"/>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
        <p:nvSpPr>
          <p:cNvPr id="7" name="Dreptunghi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 name="Titlu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rtlCol="0" anchor="b" anchorCtr="0">
            <a:noAutofit/>
          </a:bodyPr>
          <a:lstStyle>
            <a:lvl1pPr>
              <a:defRPr sz="6000"/>
            </a:lvl1pPr>
          </a:lstStyle>
          <a:p>
            <a:pPr rtl="0"/>
            <a:r>
              <a:rPr lang="ro-RO" noProof="0" dirty="0"/>
              <a:t>PREZENTARE</a:t>
            </a:r>
            <a:br>
              <a:rPr lang="ro-RO" noProof="0" dirty="0"/>
            </a:br>
            <a:r>
              <a:rPr lang="ro-RO" noProof="0" dirty="0"/>
              <a:t>TITLU</a:t>
            </a:r>
          </a:p>
        </p:txBody>
      </p:sp>
      <p:sp>
        <p:nvSpPr>
          <p:cNvPr id="4" name="Substituent dată 3">
            <a:extLst>
              <a:ext uri="{FF2B5EF4-FFF2-40B4-BE49-F238E27FC236}">
                <a16:creationId xmlns:a16="http://schemas.microsoft.com/office/drawing/2014/main" id="{2472534F-03A6-408A-9BF1-303D0A440BA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0A24E181-0C50-4F43-A5A7-6FDD1500C708}"/>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grpSp>
        <p:nvGrpSpPr>
          <p:cNvPr id="9" name="Grup 8">
            <a:extLst>
              <a:ext uri="{FF2B5EF4-FFF2-40B4-BE49-F238E27FC236}">
                <a16:creationId xmlns:a16="http://schemas.microsoft.com/office/drawing/2014/main" id="{6F3E26A6-6962-4A35-AA86-805537D45296}"/>
              </a:ext>
            </a:extLst>
          </p:cNvPr>
          <p:cNvGrpSpPr/>
          <p:nvPr userDrawn="1"/>
        </p:nvGrpSpPr>
        <p:grpSpPr>
          <a:xfrm>
            <a:off x="6769768" y="2386683"/>
            <a:ext cx="4698084" cy="102440"/>
            <a:chOff x="3631690" y="2252140"/>
            <a:chExt cx="8183399"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1" name="Conector drept 10">
              <a:extLst>
                <a:ext uri="{FF2B5EF4-FFF2-40B4-BE49-F238E27FC236}">
                  <a16:creationId xmlns:a16="http://schemas.microsoft.com/office/drawing/2014/main" id="{192040D0-01C2-4643-8F84-3B8F334E545C}"/>
                </a:ext>
              </a:extLst>
            </p:cNvPr>
            <p:cNvCxnSpPr/>
            <p:nvPr userDrawn="1"/>
          </p:nvCxnSpPr>
          <p:spPr>
            <a:xfrm>
              <a:off x="3681983" y="2307679"/>
              <a:ext cx="799528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11639510"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grpSp>
        <p:nvGrpSpPr>
          <p:cNvPr id="13" name="Grup 12">
            <a:extLst>
              <a:ext uri="{FF2B5EF4-FFF2-40B4-BE49-F238E27FC236}">
                <a16:creationId xmlns:a16="http://schemas.microsoft.com/office/drawing/2014/main" id="{BB49A8A6-FEDB-4D20-B581-A84DB8EFE977}"/>
              </a:ext>
            </a:extLst>
          </p:cNvPr>
          <p:cNvGrpSpPr/>
          <p:nvPr userDrawn="1"/>
        </p:nvGrpSpPr>
        <p:grpSpPr>
          <a:xfrm>
            <a:off x="6769768" y="4295484"/>
            <a:ext cx="4698084" cy="100584"/>
            <a:chOff x="3631690" y="2253996"/>
            <a:chExt cx="8183393"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5" name="Conector drept 14">
              <a:extLst>
                <a:ext uri="{FF2B5EF4-FFF2-40B4-BE49-F238E27FC236}">
                  <a16:creationId xmlns:a16="http://schemas.microsoft.com/office/drawing/2014/main" id="{7CC5D776-F60A-4A0C-AA7C-EFACDA2CEA88}"/>
                </a:ext>
              </a:extLst>
            </p:cNvPr>
            <p:cNvCxnSpPr/>
            <p:nvPr userDrawn="1"/>
          </p:nvCxnSpPr>
          <p:spPr>
            <a:xfrm>
              <a:off x="3681983" y="2307679"/>
              <a:ext cx="7995278"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11639504"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sp>
        <p:nvSpPr>
          <p:cNvPr id="17" name="Subtitlu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rtlCol="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o-RO" noProof="0"/>
              <a:t>Faceți clic pentru a edita stilul de subtitlu coordonator</a:t>
            </a:r>
            <a:endParaRPr lang="ro-RO" noProof="0" dirty="0"/>
          </a:p>
        </p:txBody>
      </p:sp>
      <p:sp>
        <p:nvSpPr>
          <p:cNvPr id="18" name="Substituent imagine 9">
            <a:extLst>
              <a:ext uri="{FF2B5EF4-FFF2-40B4-BE49-F238E27FC236}">
                <a16:creationId xmlns:a16="http://schemas.microsoft.com/office/drawing/2014/main" id="{4293BA4F-7776-4C41-BE4F-7247935D5CCC}"/>
              </a:ext>
            </a:extLst>
          </p:cNvPr>
          <p:cNvSpPr>
            <a:spLocks noGrp="1"/>
          </p:cNvSpPr>
          <p:nvPr>
            <p:ph type="pic" sz="quarter" idx="13"/>
          </p:nvPr>
        </p:nvSpPr>
        <p:spPr>
          <a:xfrm>
            <a:off x="3706368" y="3079602"/>
            <a:ext cx="1481328" cy="758952"/>
          </a:xfrm>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907692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spect diagramă cu structură radială">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461974"/>
            <a:ext cx="4464049" cy="1177174"/>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092276"/>
            <a:ext cx="4443165" cy="1008841"/>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811097"/>
            <a:ext cx="3149152" cy="100800"/>
            <a:chOff x="-1228304" y="3250524"/>
            <a:chExt cx="3149152" cy="100800"/>
          </a:xfrm>
        </p:grpSpPr>
        <p:cxnSp>
          <p:nvCxnSpPr>
            <p:cNvPr id="13" name="Conector drep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09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20048" y="3250524"/>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Substituent text 2">
            <a:extLst>
              <a:ext uri="{FF2B5EF4-FFF2-40B4-BE49-F238E27FC236}">
                <a16:creationId xmlns:a16="http://schemas.microsoft.com/office/drawing/2014/main" id="{9A5180A6-7D2B-4341-A749-16387D907EEF}"/>
              </a:ext>
            </a:extLst>
          </p:cNvPr>
          <p:cNvSpPr>
            <a:spLocks noGrp="1"/>
          </p:cNvSpPr>
          <p:nvPr>
            <p:ph type="body" idx="34" hasCustomPrompt="1"/>
          </p:nvPr>
        </p:nvSpPr>
        <p:spPr>
          <a:xfrm>
            <a:off x="1262770" y="4138611"/>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37" name="Substituent text 2">
            <a:extLst>
              <a:ext uri="{FF2B5EF4-FFF2-40B4-BE49-F238E27FC236}">
                <a16:creationId xmlns:a16="http://schemas.microsoft.com/office/drawing/2014/main" id="{79DFBEE7-50AA-4F4F-8B5D-AD23ECAD9919}"/>
              </a:ext>
            </a:extLst>
          </p:cNvPr>
          <p:cNvSpPr>
            <a:spLocks noGrp="1"/>
          </p:cNvSpPr>
          <p:nvPr>
            <p:ph type="body" idx="42" hasCustomPrompt="1"/>
          </p:nvPr>
        </p:nvSpPr>
        <p:spPr>
          <a:xfrm>
            <a:off x="1262769" y="4499972"/>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39" name="Substituent text 2">
            <a:extLst>
              <a:ext uri="{FF2B5EF4-FFF2-40B4-BE49-F238E27FC236}">
                <a16:creationId xmlns:a16="http://schemas.microsoft.com/office/drawing/2014/main" id="{306EAF0C-F17D-47D6-BAA1-16745F4F70D9}"/>
              </a:ext>
            </a:extLst>
          </p:cNvPr>
          <p:cNvSpPr>
            <a:spLocks noGrp="1"/>
          </p:cNvSpPr>
          <p:nvPr>
            <p:ph type="body" idx="45" hasCustomPrompt="1"/>
          </p:nvPr>
        </p:nvSpPr>
        <p:spPr>
          <a:xfrm>
            <a:off x="3193135" y="4138611"/>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40" name="Substituent text 2">
            <a:extLst>
              <a:ext uri="{FF2B5EF4-FFF2-40B4-BE49-F238E27FC236}">
                <a16:creationId xmlns:a16="http://schemas.microsoft.com/office/drawing/2014/main" id="{D091E31C-C1DC-4D72-8C9E-3B6BD91E72AF}"/>
              </a:ext>
            </a:extLst>
          </p:cNvPr>
          <p:cNvSpPr>
            <a:spLocks noGrp="1"/>
          </p:cNvSpPr>
          <p:nvPr>
            <p:ph type="body" idx="46" hasCustomPrompt="1"/>
          </p:nvPr>
        </p:nvSpPr>
        <p:spPr>
          <a:xfrm>
            <a:off x="3193134" y="4499972"/>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42" name="Substituent text 2">
            <a:extLst>
              <a:ext uri="{FF2B5EF4-FFF2-40B4-BE49-F238E27FC236}">
                <a16:creationId xmlns:a16="http://schemas.microsoft.com/office/drawing/2014/main" id="{F62E753C-C8BE-457D-9B22-6A8227347A67}"/>
              </a:ext>
            </a:extLst>
          </p:cNvPr>
          <p:cNvSpPr>
            <a:spLocks noGrp="1"/>
          </p:cNvSpPr>
          <p:nvPr>
            <p:ph type="body" idx="47" hasCustomPrompt="1"/>
          </p:nvPr>
        </p:nvSpPr>
        <p:spPr>
          <a:xfrm>
            <a:off x="5123499" y="4142294"/>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43" name="Substituent text 2">
            <a:extLst>
              <a:ext uri="{FF2B5EF4-FFF2-40B4-BE49-F238E27FC236}">
                <a16:creationId xmlns:a16="http://schemas.microsoft.com/office/drawing/2014/main" id="{BC1E8F6C-0BDD-4AFA-9E8D-5EF61AA59F50}"/>
              </a:ext>
            </a:extLst>
          </p:cNvPr>
          <p:cNvSpPr>
            <a:spLocks noGrp="1"/>
          </p:cNvSpPr>
          <p:nvPr>
            <p:ph type="body" idx="48" hasCustomPrompt="1"/>
          </p:nvPr>
        </p:nvSpPr>
        <p:spPr>
          <a:xfrm>
            <a:off x="5123498" y="4503655"/>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45" name="Substituent text 2">
            <a:extLst>
              <a:ext uri="{FF2B5EF4-FFF2-40B4-BE49-F238E27FC236}">
                <a16:creationId xmlns:a16="http://schemas.microsoft.com/office/drawing/2014/main" id="{C70C9772-55FF-4449-988F-6CDDE075E730}"/>
              </a:ext>
            </a:extLst>
          </p:cNvPr>
          <p:cNvSpPr>
            <a:spLocks noGrp="1"/>
          </p:cNvSpPr>
          <p:nvPr>
            <p:ph type="body" idx="49" hasCustomPrompt="1"/>
          </p:nvPr>
        </p:nvSpPr>
        <p:spPr>
          <a:xfrm>
            <a:off x="1262770" y="4826750"/>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46" name="Substituent text 2">
            <a:extLst>
              <a:ext uri="{FF2B5EF4-FFF2-40B4-BE49-F238E27FC236}">
                <a16:creationId xmlns:a16="http://schemas.microsoft.com/office/drawing/2014/main" id="{75EE6DCE-6A55-4D95-85F7-E22E3E268256}"/>
              </a:ext>
            </a:extLst>
          </p:cNvPr>
          <p:cNvSpPr>
            <a:spLocks noGrp="1"/>
          </p:cNvSpPr>
          <p:nvPr>
            <p:ph type="body" idx="50" hasCustomPrompt="1"/>
          </p:nvPr>
        </p:nvSpPr>
        <p:spPr>
          <a:xfrm>
            <a:off x="1262769" y="5188111"/>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48" name="Substituent text 2">
            <a:extLst>
              <a:ext uri="{FF2B5EF4-FFF2-40B4-BE49-F238E27FC236}">
                <a16:creationId xmlns:a16="http://schemas.microsoft.com/office/drawing/2014/main" id="{84DC7882-7541-4AEA-95FE-DDBCF6F9CA32}"/>
              </a:ext>
            </a:extLst>
          </p:cNvPr>
          <p:cNvSpPr>
            <a:spLocks noGrp="1"/>
          </p:cNvSpPr>
          <p:nvPr>
            <p:ph type="body" idx="51" hasCustomPrompt="1"/>
          </p:nvPr>
        </p:nvSpPr>
        <p:spPr>
          <a:xfrm>
            <a:off x="3193135" y="4826750"/>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49" name="Substituent text 2">
            <a:extLst>
              <a:ext uri="{FF2B5EF4-FFF2-40B4-BE49-F238E27FC236}">
                <a16:creationId xmlns:a16="http://schemas.microsoft.com/office/drawing/2014/main" id="{5542D500-4CD6-4FDE-9133-F8020797D9B5}"/>
              </a:ext>
            </a:extLst>
          </p:cNvPr>
          <p:cNvSpPr>
            <a:spLocks noGrp="1"/>
          </p:cNvSpPr>
          <p:nvPr>
            <p:ph type="body" idx="52" hasCustomPrompt="1"/>
          </p:nvPr>
        </p:nvSpPr>
        <p:spPr>
          <a:xfrm>
            <a:off x="3193134" y="5188111"/>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51" name="Substituent text 2">
            <a:extLst>
              <a:ext uri="{FF2B5EF4-FFF2-40B4-BE49-F238E27FC236}">
                <a16:creationId xmlns:a16="http://schemas.microsoft.com/office/drawing/2014/main" id="{500C362B-BA02-4F7D-86F6-3F6F2EF20D04}"/>
              </a:ext>
            </a:extLst>
          </p:cNvPr>
          <p:cNvSpPr>
            <a:spLocks noGrp="1"/>
          </p:cNvSpPr>
          <p:nvPr>
            <p:ph type="body" idx="53" hasCustomPrompt="1"/>
          </p:nvPr>
        </p:nvSpPr>
        <p:spPr>
          <a:xfrm>
            <a:off x="5123499" y="4830433"/>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52" name="Substituent text 2">
            <a:extLst>
              <a:ext uri="{FF2B5EF4-FFF2-40B4-BE49-F238E27FC236}">
                <a16:creationId xmlns:a16="http://schemas.microsoft.com/office/drawing/2014/main" id="{E213E497-634E-40E7-BF08-765CC21529E2}"/>
              </a:ext>
            </a:extLst>
          </p:cNvPr>
          <p:cNvSpPr>
            <a:spLocks noGrp="1"/>
          </p:cNvSpPr>
          <p:nvPr>
            <p:ph type="body" idx="54" hasCustomPrompt="1"/>
          </p:nvPr>
        </p:nvSpPr>
        <p:spPr>
          <a:xfrm>
            <a:off x="5123498" y="5191794"/>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8" name="Oval 7">
            <a:extLst>
              <a:ext uri="{FF2B5EF4-FFF2-40B4-BE49-F238E27FC236}">
                <a16:creationId xmlns:a16="http://schemas.microsoft.com/office/drawing/2014/main" id="{FA01C659-0131-449B-BA07-5BC568F00BF0}"/>
              </a:ext>
            </a:extLst>
          </p:cNvPr>
          <p:cNvSpPr/>
          <p:nvPr userDrawn="1"/>
        </p:nvSpPr>
        <p:spPr>
          <a:xfrm>
            <a:off x="790959" y="4258650"/>
            <a:ext cx="384048" cy="384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4" name="Oval 53">
            <a:extLst>
              <a:ext uri="{FF2B5EF4-FFF2-40B4-BE49-F238E27FC236}">
                <a16:creationId xmlns:a16="http://schemas.microsoft.com/office/drawing/2014/main" id="{69CB80EA-A8D6-4099-9412-0C14095755FF}"/>
              </a:ext>
            </a:extLst>
          </p:cNvPr>
          <p:cNvSpPr/>
          <p:nvPr userDrawn="1"/>
        </p:nvSpPr>
        <p:spPr>
          <a:xfrm>
            <a:off x="790959" y="4965077"/>
            <a:ext cx="384048" cy="384048"/>
          </a:xfrm>
          <a:prstGeom prst="ellipse">
            <a:avLst/>
          </a:prstGeom>
          <a:solidFill>
            <a:srgbClr val="225B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5" name="Oval 54">
            <a:extLst>
              <a:ext uri="{FF2B5EF4-FFF2-40B4-BE49-F238E27FC236}">
                <a16:creationId xmlns:a16="http://schemas.microsoft.com/office/drawing/2014/main" id="{2E20CCE5-B889-49FE-8FA6-A6F0F11A5D91}"/>
              </a:ext>
            </a:extLst>
          </p:cNvPr>
          <p:cNvSpPr/>
          <p:nvPr userDrawn="1"/>
        </p:nvSpPr>
        <p:spPr>
          <a:xfrm>
            <a:off x="2725217" y="4261982"/>
            <a:ext cx="384048" cy="384048"/>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6" name="Oval 55">
            <a:extLst>
              <a:ext uri="{FF2B5EF4-FFF2-40B4-BE49-F238E27FC236}">
                <a16:creationId xmlns:a16="http://schemas.microsoft.com/office/drawing/2014/main" id="{769A77E3-4AFB-45BB-8FDC-4AD084EA9D23}"/>
              </a:ext>
            </a:extLst>
          </p:cNvPr>
          <p:cNvSpPr/>
          <p:nvPr userDrawn="1"/>
        </p:nvSpPr>
        <p:spPr>
          <a:xfrm>
            <a:off x="2725217" y="4968409"/>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7" name="Oval 56">
            <a:extLst>
              <a:ext uri="{FF2B5EF4-FFF2-40B4-BE49-F238E27FC236}">
                <a16:creationId xmlns:a16="http://schemas.microsoft.com/office/drawing/2014/main" id="{53A8B986-3280-4EAC-846B-9167ECC55646}"/>
              </a:ext>
            </a:extLst>
          </p:cNvPr>
          <p:cNvSpPr/>
          <p:nvPr userDrawn="1"/>
        </p:nvSpPr>
        <p:spPr>
          <a:xfrm>
            <a:off x="4660323" y="4257848"/>
            <a:ext cx="384048" cy="384048"/>
          </a:xfrm>
          <a:prstGeom prst="ellipse">
            <a:avLst/>
          </a:prstGeom>
          <a:solidFill>
            <a:srgbClr val="B531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8" name="Oval 57">
            <a:extLst>
              <a:ext uri="{FF2B5EF4-FFF2-40B4-BE49-F238E27FC236}">
                <a16:creationId xmlns:a16="http://schemas.microsoft.com/office/drawing/2014/main" id="{0AE6D315-5EC0-4956-B7BF-B94D2AFE679B}"/>
              </a:ext>
            </a:extLst>
          </p:cNvPr>
          <p:cNvSpPr/>
          <p:nvPr userDrawn="1"/>
        </p:nvSpPr>
        <p:spPr>
          <a:xfrm>
            <a:off x="4660323" y="4964275"/>
            <a:ext cx="384048" cy="38404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12" name="Substituent diagramă 11">
            <a:extLst>
              <a:ext uri="{FF2B5EF4-FFF2-40B4-BE49-F238E27FC236}">
                <a16:creationId xmlns:a16="http://schemas.microsoft.com/office/drawing/2014/main" id="{9ED8422E-0C74-45EF-B794-252146C6639A}"/>
              </a:ext>
            </a:extLst>
          </p:cNvPr>
          <p:cNvSpPr>
            <a:spLocks noGrp="1"/>
          </p:cNvSpPr>
          <p:nvPr>
            <p:ph type="chart" sz="quarter" idx="55"/>
          </p:nvPr>
        </p:nvSpPr>
        <p:spPr>
          <a:xfrm>
            <a:off x="6924675" y="860425"/>
            <a:ext cx="4483100" cy="4573588"/>
          </a:xfrm>
        </p:spPr>
        <p:txBody>
          <a:bodyPr rtlCol="0" anchor="ctr" anchorCtr="0">
            <a:normAutofit/>
          </a:bodyPr>
          <a:lstStyle>
            <a:lvl1pPr marL="0" indent="0" algn="ctr">
              <a:buNone/>
              <a:defRPr sz="1200"/>
            </a:lvl1pPr>
          </a:lstStyle>
          <a:p>
            <a:pPr rtl="0"/>
            <a:r>
              <a:rPr lang="ro-RO" noProof="0"/>
              <a:t>Faceți clic pe pictogramă pentru a adăuga o diagramă</a:t>
            </a:r>
            <a:endParaRPr lang="ro-RO" noProof="0" dirty="0"/>
          </a:p>
        </p:txBody>
      </p:sp>
      <p:sp>
        <p:nvSpPr>
          <p:cNvPr id="35" name="Oval 34">
            <a:extLst>
              <a:ext uri="{FF2B5EF4-FFF2-40B4-BE49-F238E27FC236}">
                <a16:creationId xmlns:a16="http://schemas.microsoft.com/office/drawing/2014/main" id="{E8B7C827-F016-49F6-B775-FAC0E6420466}"/>
              </a:ext>
            </a:extLst>
          </p:cNvPr>
          <p:cNvSpPr/>
          <p:nvPr userDrawn="1"/>
        </p:nvSpPr>
        <p:spPr>
          <a:xfrm>
            <a:off x="6905624" y="905669"/>
            <a:ext cx="4483100" cy="44831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38" name="Oval 37">
            <a:extLst>
              <a:ext uri="{FF2B5EF4-FFF2-40B4-BE49-F238E27FC236}">
                <a16:creationId xmlns:a16="http://schemas.microsoft.com/office/drawing/2014/main" id="{C0F8D2C7-9093-4F92-B8A4-D819FEE69F1F}"/>
              </a:ext>
            </a:extLst>
          </p:cNvPr>
          <p:cNvSpPr/>
          <p:nvPr userDrawn="1"/>
        </p:nvSpPr>
        <p:spPr>
          <a:xfrm>
            <a:off x="8294757" y="2294802"/>
            <a:ext cx="1704834" cy="1704834"/>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cxnSp>
        <p:nvCxnSpPr>
          <p:cNvPr id="41" name="Conector drept 40">
            <a:extLst>
              <a:ext uri="{FF2B5EF4-FFF2-40B4-BE49-F238E27FC236}">
                <a16:creationId xmlns:a16="http://schemas.microsoft.com/office/drawing/2014/main" id="{0DE9D0C0-04C1-4621-8B2D-E65A25A8DCF3}"/>
              </a:ext>
            </a:extLst>
          </p:cNvPr>
          <p:cNvCxnSpPr>
            <a:cxnSpLocks/>
          </p:cNvCxnSpPr>
          <p:nvPr userDrawn="1"/>
        </p:nvCxnSpPr>
        <p:spPr>
          <a:xfrm rot="16200000">
            <a:off x="8675514" y="450000"/>
            <a:ext cx="90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490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spect imagine și conținut">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411243"/>
            <a:ext cx="4494133" cy="804338"/>
          </a:xfrm>
        </p:spPr>
        <p:txBody>
          <a:bodyPr lIns="0" tIns="0" rIns="0" bIns="0" rtlCol="0" anchor="b">
            <a:normAutofit/>
          </a:bodyPr>
          <a:lstStyle>
            <a:lvl1pPr>
              <a:defRPr sz="3600"/>
            </a:lvl1pPr>
          </a:lstStyle>
          <a:p>
            <a:pPr rtl="0"/>
            <a:r>
              <a:rPr lang="ro-RO" noProof="0" dirty="0"/>
              <a:t>FACEȚI CLIC PENTRU A EDITA</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564787"/>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924675" y="2314168"/>
            <a:ext cx="5267325" cy="100800"/>
            <a:chOff x="0" y="3240138"/>
            <a:chExt cx="3434400" cy="100800"/>
          </a:xfrm>
        </p:grpSpPr>
        <p:cxnSp>
          <p:nvCxnSpPr>
            <p:cNvPr id="12" name="Conector drept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3189568"/>
            <a:ext cx="4482996" cy="243260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2" name="Substituent imagine 7">
            <a:extLst>
              <a:ext uri="{FF2B5EF4-FFF2-40B4-BE49-F238E27FC236}">
                <a16:creationId xmlns:a16="http://schemas.microsoft.com/office/drawing/2014/main" id="{CF430BFB-0A7C-4FB8-B93B-8DA19F3E634A}"/>
              </a:ext>
            </a:extLst>
          </p:cNvPr>
          <p:cNvSpPr>
            <a:spLocks noGrp="1"/>
          </p:cNvSpPr>
          <p:nvPr>
            <p:ph type="pic" sz="quarter" idx="15"/>
          </p:nvPr>
        </p:nvSpPr>
        <p:spPr>
          <a:xfrm>
            <a:off x="-3710" y="1792784"/>
            <a:ext cx="6073999" cy="3721608"/>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1286978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ulțumiri Aspect conținut">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imagine 2">
            <a:extLst>
              <a:ext uri="{FF2B5EF4-FFF2-40B4-BE49-F238E27FC236}">
                <a16:creationId xmlns:a16="http://schemas.microsoft.com/office/drawing/2014/main" id="{36EF099F-79D2-486F-A4B2-DD4F699752C8}"/>
              </a:ext>
            </a:extLst>
          </p:cNvPr>
          <p:cNvSpPr>
            <a:spLocks noGrp="1"/>
          </p:cNvSpPr>
          <p:nvPr>
            <p:ph type="pic" sz="quarter" idx="22"/>
          </p:nvPr>
        </p:nvSpPr>
        <p:spPr>
          <a:xfrm>
            <a:off x="6096000" y="0"/>
            <a:ext cx="6089650" cy="6858000"/>
          </a:xfrm>
        </p:spPr>
        <p:txBody>
          <a:bodyPr rtlCol="0" anchor="ctr" anchorCtr="0">
            <a:normAutofit/>
          </a:bodyPr>
          <a:lstStyle>
            <a:lvl1pPr marL="0" indent="0" algn="ctr">
              <a:buNone/>
              <a:defRPr sz="2000"/>
            </a:lvl1pPr>
          </a:lstStyle>
          <a:p>
            <a:pPr rtl="0"/>
            <a:r>
              <a:rPr lang="ro-RO" noProof="0"/>
              <a:t>Faceți clic pe pictogramă pentru a adăuga o imagine</a:t>
            </a:r>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sp>
        <p:nvSpPr>
          <p:cNvPr id="21" name="Titlu 1">
            <a:extLst>
              <a:ext uri="{FF2B5EF4-FFF2-40B4-BE49-F238E27FC236}">
                <a16:creationId xmlns:a16="http://schemas.microsoft.com/office/drawing/2014/main" id="{1FF22294-F2E5-4C74-A30C-46BA988FD586}"/>
              </a:ext>
            </a:extLst>
          </p:cNvPr>
          <p:cNvSpPr>
            <a:spLocks noGrp="1"/>
          </p:cNvSpPr>
          <p:nvPr>
            <p:ph type="title" hasCustomPrompt="1"/>
          </p:nvPr>
        </p:nvSpPr>
        <p:spPr>
          <a:xfrm>
            <a:off x="809959" y="1546091"/>
            <a:ext cx="4846923" cy="1091078"/>
          </a:xfrm>
        </p:spPr>
        <p:txBody>
          <a:bodyPr lIns="0" tIns="0" rIns="0" bIns="0" rtlCol="0" anchor="b" anchorCtr="0">
            <a:noAutofit/>
          </a:bodyPr>
          <a:lstStyle>
            <a:lvl1pPr>
              <a:defRPr sz="5500"/>
            </a:lvl1pPr>
          </a:lstStyle>
          <a:p>
            <a:pPr rtl="0"/>
            <a:r>
              <a:rPr lang="ro-RO" noProof="0" dirty="0"/>
              <a:t>VĂ MULȚUMIM!</a:t>
            </a:r>
          </a:p>
        </p:txBody>
      </p:sp>
      <p:sp>
        <p:nvSpPr>
          <p:cNvPr id="22" name="Substituent text 3">
            <a:extLst>
              <a:ext uri="{FF2B5EF4-FFF2-40B4-BE49-F238E27FC236}">
                <a16:creationId xmlns:a16="http://schemas.microsoft.com/office/drawing/2014/main" id="{FC5C0DA6-1B31-4BDF-BAEB-BF7978102847}"/>
              </a:ext>
            </a:extLst>
          </p:cNvPr>
          <p:cNvSpPr>
            <a:spLocks noGrp="1"/>
          </p:cNvSpPr>
          <p:nvPr>
            <p:ph type="body" sz="quarter" idx="15" hasCustomPrompt="1"/>
          </p:nvPr>
        </p:nvSpPr>
        <p:spPr>
          <a:xfrm>
            <a:off x="825335" y="3083960"/>
            <a:ext cx="4586288" cy="509472"/>
          </a:xfrm>
        </p:spPr>
        <p:txBody>
          <a:bodyPr lIns="0" tIns="0" rIns="0" bIns="0" rtlCol="0" anchor="b" anchorCtr="0">
            <a:noAutofit/>
          </a:bodyPr>
          <a:lstStyle>
            <a:lvl1pPr marL="0" indent="0">
              <a:buNone/>
              <a:defRPr sz="2800" b="0">
                <a:solidFill>
                  <a:schemeClr val="tx1"/>
                </a:solidFill>
                <a:latin typeface="Tahoma" panose="020B0604030504040204"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Iustin Munteanu</a:t>
            </a:r>
          </a:p>
        </p:txBody>
      </p:sp>
      <p:sp>
        <p:nvSpPr>
          <p:cNvPr id="23" name="Substituent text 3">
            <a:extLst>
              <a:ext uri="{FF2B5EF4-FFF2-40B4-BE49-F238E27FC236}">
                <a16:creationId xmlns:a16="http://schemas.microsoft.com/office/drawing/2014/main" id="{5E1647C9-9AC1-4500-A56E-94CABC656E0C}"/>
              </a:ext>
            </a:extLst>
          </p:cNvPr>
          <p:cNvSpPr>
            <a:spLocks noGrp="1"/>
          </p:cNvSpPr>
          <p:nvPr>
            <p:ph type="body" sz="quarter" idx="16" hasCustomPrompt="1"/>
          </p:nvPr>
        </p:nvSpPr>
        <p:spPr>
          <a:xfrm>
            <a:off x="831850" y="3703834"/>
            <a:ext cx="4586288" cy="230941"/>
          </a:xfrm>
        </p:spPr>
        <p:txBody>
          <a:bodyPr lIns="0" tIns="0" rIns="0" bIns="0" rtlCol="0">
            <a:noAutofit/>
          </a:bodyPr>
          <a:lstStyle>
            <a:lvl1pPr marL="0" indent="0">
              <a:buNone/>
              <a:defRPr sz="1700" b="0" i="1">
                <a:solidFill>
                  <a:schemeClr val="tx1"/>
                </a:solidFill>
                <a:latin typeface="+mn-lt"/>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Telefon:</a:t>
            </a:r>
          </a:p>
        </p:txBody>
      </p:sp>
      <p:sp>
        <p:nvSpPr>
          <p:cNvPr id="24" name="Substituent text 3">
            <a:extLst>
              <a:ext uri="{FF2B5EF4-FFF2-40B4-BE49-F238E27FC236}">
                <a16:creationId xmlns:a16="http://schemas.microsoft.com/office/drawing/2014/main" id="{8605CECB-8164-4428-B478-98C42902F9FC}"/>
              </a:ext>
            </a:extLst>
          </p:cNvPr>
          <p:cNvSpPr>
            <a:spLocks noGrp="1"/>
          </p:cNvSpPr>
          <p:nvPr>
            <p:ph type="body" sz="quarter" idx="17" hasCustomPrompt="1"/>
          </p:nvPr>
        </p:nvSpPr>
        <p:spPr>
          <a:xfrm>
            <a:off x="824950" y="3946707"/>
            <a:ext cx="4586288" cy="290167"/>
          </a:xfrm>
        </p:spPr>
        <p:txBody>
          <a:bodyPr lIns="0" tIns="0" rIns="0" bIns="0" rtlCol="0">
            <a:noAutofit/>
          </a:bodyPr>
          <a:lstStyle>
            <a:lvl1pPr marL="0" indent="0">
              <a:buNone/>
              <a:defRPr sz="2000" b="1">
                <a:solidFill>
                  <a:schemeClr val="bg2"/>
                </a:solidFill>
                <a:latin typeface="Tahoma" panose="020B0604030504040204"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+7 888 999 000 11</a:t>
            </a:r>
          </a:p>
        </p:txBody>
      </p:sp>
      <p:sp>
        <p:nvSpPr>
          <p:cNvPr id="25" name="Substituent text 3">
            <a:extLst>
              <a:ext uri="{FF2B5EF4-FFF2-40B4-BE49-F238E27FC236}">
                <a16:creationId xmlns:a16="http://schemas.microsoft.com/office/drawing/2014/main" id="{D39B56C4-E128-4995-91CC-64C268BC7603}"/>
              </a:ext>
            </a:extLst>
          </p:cNvPr>
          <p:cNvSpPr>
            <a:spLocks noGrp="1"/>
          </p:cNvSpPr>
          <p:nvPr>
            <p:ph type="body" sz="quarter" idx="18" hasCustomPrompt="1"/>
          </p:nvPr>
        </p:nvSpPr>
        <p:spPr>
          <a:xfrm>
            <a:off x="838750" y="4423954"/>
            <a:ext cx="4586288" cy="230941"/>
          </a:xfrm>
        </p:spPr>
        <p:txBody>
          <a:bodyPr lIns="0" tIns="0" rIns="0" bIns="0" rtlCol="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E-mail:</a:t>
            </a:r>
          </a:p>
        </p:txBody>
      </p:sp>
      <p:sp>
        <p:nvSpPr>
          <p:cNvPr id="26" name="Substituent text 3">
            <a:extLst>
              <a:ext uri="{FF2B5EF4-FFF2-40B4-BE49-F238E27FC236}">
                <a16:creationId xmlns:a16="http://schemas.microsoft.com/office/drawing/2014/main" id="{94772DA1-74CC-430C-9A8E-5A6586692CAB}"/>
              </a:ext>
            </a:extLst>
          </p:cNvPr>
          <p:cNvSpPr>
            <a:spLocks noGrp="1"/>
          </p:cNvSpPr>
          <p:nvPr>
            <p:ph type="body" sz="quarter" idx="19" hasCustomPrompt="1"/>
          </p:nvPr>
        </p:nvSpPr>
        <p:spPr>
          <a:xfrm>
            <a:off x="831850" y="4650785"/>
            <a:ext cx="4586288" cy="364479"/>
          </a:xfrm>
        </p:spPr>
        <p:txBody>
          <a:bodyPr lIns="0" tIns="0" rIns="0" bIns="0" rtlCol="0">
            <a:noAutofit/>
          </a:bodyPr>
          <a:lstStyle>
            <a:lvl1pPr marL="0" indent="0">
              <a:buNone/>
              <a:defRPr sz="2000" b="1">
                <a:solidFill>
                  <a:schemeClr val="bg2"/>
                </a:solidFill>
                <a:latin typeface="Tahoma" panose="020B0604030504040204"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Munteanu@vanarsdelltd.com</a:t>
            </a:r>
          </a:p>
        </p:txBody>
      </p:sp>
      <p:sp>
        <p:nvSpPr>
          <p:cNvPr id="27" name="Substituent text 3">
            <a:extLst>
              <a:ext uri="{FF2B5EF4-FFF2-40B4-BE49-F238E27FC236}">
                <a16:creationId xmlns:a16="http://schemas.microsoft.com/office/drawing/2014/main" id="{7A073B5B-2BE3-49D1-A646-1492F534C94B}"/>
              </a:ext>
            </a:extLst>
          </p:cNvPr>
          <p:cNvSpPr>
            <a:spLocks noGrp="1"/>
          </p:cNvSpPr>
          <p:nvPr>
            <p:ph type="body" sz="quarter" idx="20" hasCustomPrompt="1"/>
          </p:nvPr>
        </p:nvSpPr>
        <p:spPr>
          <a:xfrm>
            <a:off x="831850" y="5153025"/>
            <a:ext cx="4586288" cy="230941"/>
          </a:xfrm>
        </p:spPr>
        <p:txBody>
          <a:bodyPr lIns="0" tIns="0" rIns="0" bIns="0" rtlCol="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marL="0" lvl="0" indent="0" algn="l" defTabSz="914400" rtl="0" eaLnBrk="1" latinLnBrk="0" hangingPunct="1">
              <a:lnSpc>
                <a:spcPct val="90000"/>
              </a:lnSpc>
              <a:spcBef>
                <a:spcPts val="1000"/>
              </a:spcBef>
              <a:buFont typeface="Arial" panose="020B0604020202020204" pitchFamily="34" charset="0"/>
              <a:buNone/>
            </a:pPr>
            <a:r>
              <a:rPr lang="ro-RO" noProof="0" dirty="0"/>
              <a:t>Site web:</a:t>
            </a:r>
          </a:p>
        </p:txBody>
      </p:sp>
      <p:sp>
        <p:nvSpPr>
          <p:cNvPr id="28" name="Substituent text 3">
            <a:extLst>
              <a:ext uri="{FF2B5EF4-FFF2-40B4-BE49-F238E27FC236}">
                <a16:creationId xmlns:a16="http://schemas.microsoft.com/office/drawing/2014/main" id="{52D10EDD-0329-4443-8665-7603E4A83B16}"/>
              </a:ext>
            </a:extLst>
          </p:cNvPr>
          <p:cNvSpPr>
            <a:spLocks noGrp="1"/>
          </p:cNvSpPr>
          <p:nvPr>
            <p:ph type="body" sz="quarter" idx="21" hasCustomPrompt="1"/>
          </p:nvPr>
        </p:nvSpPr>
        <p:spPr>
          <a:xfrm>
            <a:off x="824950" y="5363814"/>
            <a:ext cx="4586288" cy="364479"/>
          </a:xfrm>
        </p:spPr>
        <p:txBody>
          <a:bodyPr lIns="0" tIns="0" rIns="0" bIns="0" rtlCol="0">
            <a:noAutofit/>
          </a:bodyPr>
          <a:lstStyle>
            <a:lvl1pPr marL="0" indent="0">
              <a:buNone/>
              <a:defRPr sz="2000" b="1">
                <a:solidFill>
                  <a:schemeClr val="bg2"/>
                </a:solidFill>
                <a:latin typeface="Tahoma" panose="020B0604030504040204"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www.vanarsdelltd.com</a:t>
            </a:r>
          </a:p>
        </p:txBody>
      </p:sp>
      <p:grpSp>
        <p:nvGrpSpPr>
          <p:cNvPr id="4" name="Grup 3">
            <a:extLst>
              <a:ext uri="{FF2B5EF4-FFF2-40B4-BE49-F238E27FC236}">
                <a16:creationId xmlns:a16="http://schemas.microsoft.com/office/drawing/2014/main" id="{5F591C52-0202-44BA-A6BE-E2362516B893}"/>
              </a:ext>
            </a:extLst>
          </p:cNvPr>
          <p:cNvGrpSpPr/>
          <p:nvPr userDrawn="1"/>
        </p:nvGrpSpPr>
        <p:grpSpPr>
          <a:xfrm>
            <a:off x="801543" y="2750589"/>
            <a:ext cx="4804913" cy="100800"/>
            <a:chOff x="808548" y="2750589"/>
            <a:chExt cx="4804913" cy="100800"/>
          </a:xfrm>
        </p:grpSpPr>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808548" y="2750589"/>
              <a:ext cx="4750759" cy="100800"/>
              <a:chOff x="336813" y="3240138"/>
              <a:chExt cx="3097587" cy="100800"/>
            </a:xfrm>
          </p:grpSpPr>
          <p:cxnSp>
            <p:nvCxnSpPr>
              <p:cNvPr id="12" name="Conector drept 11">
                <a:extLst>
                  <a:ext uri="{FF2B5EF4-FFF2-40B4-BE49-F238E27FC236}">
                    <a16:creationId xmlns:a16="http://schemas.microsoft.com/office/drawing/2014/main" id="{370B72A7-B625-48B8-88E6-BCE2A4DD531E}"/>
                  </a:ext>
                </a:extLst>
              </p:cNvPr>
              <p:cNvCxnSpPr/>
              <p:nvPr userDrawn="1"/>
            </p:nvCxnSpPr>
            <p:spPr>
              <a:xfrm>
                <a:off x="336813" y="3285674"/>
                <a:ext cx="304718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29" name="Oval 28">
              <a:extLst>
                <a:ext uri="{FF2B5EF4-FFF2-40B4-BE49-F238E27FC236}">
                  <a16:creationId xmlns:a16="http://schemas.microsoft.com/office/drawing/2014/main" id="{BECBEDE0-51BB-48BD-AAAD-63B6F60C1D57}"/>
                </a:ext>
              </a:extLst>
            </p:cNvPr>
            <p:cNvSpPr/>
            <p:nvPr userDrawn="1"/>
          </p:nvSpPr>
          <p:spPr>
            <a:xfrm flipH="1">
              <a:off x="5512660" y="2750589"/>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grpSp>
        <p:nvGrpSpPr>
          <p:cNvPr id="32" name="Grup 31">
            <a:extLst>
              <a:ext uri="{FF2B5EF4-FFF2-40B4-BE49-F238E27FC236}">
                <a16:creationId xmlns:a16="http://schemas.microsoft.com/office/drawing/2014/main" id="{63E1608D-F119-4C0D-8D91-7CB089C037C8}"/>
              </a:ext>
            </a:extLst>
          </p:cNvPr>
          <p:cNvGrpSpPr/>
          <p:nvPr userDrawn="1"/>
        </p:nvGrpSpPr>
        <p:grpSpPr>
          <a:xfrm>
            <a:off x="801543" y="1660573"/>
            <a:ext cx="4817222" cy="105664"/>
            <a:chOff x="808548" y="2745725"/>
            <a:chExt cx="4817222" cy="105664"/>
          </a:xfrm>
        </p:grpSpPr>
        <p:grpSp>
          <p:nvGrpSpPr>
            <p:cNvPr id="33" name="Grup 32">
              <a:extLst>
                <a:ext uri="{FF2B5EF4-FFF2-40B4-BE49-F238E27FC236}">
                  <a16:creationId xmlns:a16="http://schemas.microsoft.com/office/drawing/2014/main" id="{EBDC0121-6865-4B65-A28B-1CEDB16AAD9E}"/>
                </a:ext>
              </a:extLst>
            </p:cNvPr>
            <p:cNvGrpSpPr/>
            <p:nvPr userDrawn="1"/>
          </p:nvGrpSpPr>
          <p:grpSpPr>
            <a:xfrm flipH="1">
              <a:off x="808548" y="2750589"/>
              <a:ext cx="4750759" cy="100800"/>
              <a:chOff x="336813" y="3240138"/>
              <a:chExt cx="3097587" cy="100800"/>
            </a:xfrm>
          </p:grpSpPr>
          <p:cxnSp>
            <p:nvCxnSpPr>
              <p:cNvPr id="35" name="Conector drept 34">
                <a:extLst>
                  <a:ext uri="{FF2B5EF4-FFF2-40B4-BE49-F238E27FC236}">
                    <a16:creationId xmlns:a16="http://schemas.microsoft.com/office/drawing/2014/main" id="{386E3714-07DE-4318-B5BC-25F879B97D59}"/>
                  </a:ext>
                </a:extLst>
              </p:cNvPr>
              <p:cNvCxnSpPr/>
              <p:nvPr userDrawn="1"/>
            </p:nvCxnSpPr>
            <p:spPr>
              <a:xfrm>
                <a:off x="336813" y="3285674"/>
                <a:ext cx="304718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2ECCE30B-E848-4C5E-83A1-A811D489E7B8}"/>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34" name="Oval 33">
              <a:extLst>
                <a:ext uri="{FF2B5EF4-FFF2-40B4-BE49-F238E27FC236}">
                  <a16:creationId xmlns:a16="http://schemas.microsoft.com/office/drawing/2014/main" id="{09817AEC-C67C-49A3-AC5A-669FD4D6D586}"/>
                </a:ext>
              </a:extLst>
            </p:cNvPr>
            <p:cNvSpPr/>
            <p:nvPr userDrawn="1"/>
          </p:nvSpPr>
          <p:spPr>
            <a:xfrm flipH="1">
              <a:off x="5524969" y="2745725"/>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2788394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spect conținut plic">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imagine 2">
            <a:extLst>
              <a:ext uri="{FF2B5EF4-FFF2-40B4-BE49-F238E27FC236}">
                <a16:creationId xmlns:a16="http://schemas.microsoft.com/office/drawing/2014/main" id="{96C5B5AA-0D95-4C33-8EBC-90401B51BDB4}"/>
              </a:ext>
            </a:extLst>
          </p:cNvPr>
          <p:cNvSpPr>
            <a:spLocks noGrp="1"/>
          </p:cNvSpPr>
          <p:nvPr>
            <p:ph type="pic" sz="quarter" idx="14"/>
          </p:nvPr>
        </p:nvSpPr>
        <p:spPr>
          <a:xfrm>
            <a:off x="6032" y="1912946"/>
            <a:ext cx="12185968" cy="3493008"/>
          </a:xfrm>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3848934" y="457496"/>
            <a:ext cx="4494133" cy="804338"/>
          </a:xfrm>
        </p:spPr>
        <p:txBody>
          <a:bodyPr lIns="0" tIns="0" rIns="0" bIns="0" rtlCol="0" anchor="b">
            <a:normAutofit/>
          </a:bodyPr>
          <a:lstStyle>
            <a:lvl1pPr algn="ctr">
              <a:defRPr sz="3600"/>
            </a:lvl1pPr>
          </a:lstStyle>
          <a:p>
            <a:pPr rtl="0"/>
            <a:r>
              <a:rPr lang="ro-RO" noProof="0" dirty="0"/>
              <a:t>ANEXĂ</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nvGrpSpPr>
          <p:cNvPr id="4" name="Grup 3">
            <a:extLst>
              <a:ext uri="{FF2B5EF4-FFF2-40B4-BE49-F238E27FC236}">
                <a16:creationId xmlns:a16="http://schemas.microsoft.com/office/drawing/2014/main" id="{908B302A-0F76-466E-9FCE-DCEECCBCF6C9}"/>
              </a:ext>
            </a:extLst>
          </p:cNvPr>
          <p:cNvGrpSpPr/>
          <p:nvPr userDrawn="1"/>
        </p:nvGrpSpPr>
        <p:grpSpPr>
          <a:xfrm>
            <a:off x="5367320" y="1509426"/>
            <a:ext cx="1403327" cy="100800"/>
            <a:chOff x="5345460" y="1509426"/>
            <a:chExt cx="1403327" cy="100800"/>
          </a:xfrm>
        </p:grpSpPr>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5345460" y="1509426"/>
              <a:ext cx="1395946" cy="100800"/>
              <a:chOff x="2124376" y="3240138"/>
              <a:chExt cx="910184" cy="100800"/>
            </a:xfrm>
          </p:grpSpPr>
          <p:cxnSp>
            <p:nvCxnSpPr>
              <p:cNvPr id="12" name="Conector drept 11">
                <a:extLst>
                  <a:ext uri="{FF2B5EF4-FFF2-40B4-BE49-F238E27FC236}">
                    <a16:creationId xmlns:a16="http://schemas.microsoft.com/office/drawing/2014/main" id="{370B72A7-B625-48B8-88E6-BCE2A4DD531E}"/>
                  </a:ext>
                </a:extLst>
              </p:cNvPr>
              <p:cNvCxnSpPr/>
              <p:nvPr userDrawn="1"/>
            </p:nvCxnSpPr>
            <p:spPr>
              <a:xfrm>
                <a:off x="2124376" y="3290538"/>
                <a:ext cx="85938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296883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21" name="Oval 20">
              <a:extLst>
                <a:ext uri="{FF2B5EF4-FFF2-40B4-BE49-F238E27FC236}">
                  <a16:creationId xmlns:a16="http://schemas.microsoft.com/office/drawing/2014/main" id="{427C0C4F-6341-4BE0-931E-AAA6EA2AF137}"/>
                </a:ext>
              </a:extLst>
            </p:cNvPr>
            <p:cNvSpPr/>
            <p:nvPr userDrawn="1"/>
          </p:nvSpPr>
          <p:spPr>
            <a:xfrm flipH="1">
              <a:off x="6647986" y="1509426"/>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2576448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spect conținut mărturii">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5104263" y="707529"/>
            <a:ext cx="6310887" cy="569086"/>
          </a:xfrm>
        </p:spPr>
        <p:txBody>
          <a:bodyPr lIns="0" tIns="0" rIns="0" bIns="0" rtlCol="0" anchor="b">
            <a:normAutofit/>
          </a:bodyPr>
          <a:lstStyle>
            <a:lvl1pPr algn="r">
              <a:defRPr sz="3600"/>
            </a:lvl1pPr>
          </a:lstStyle>
          <a:p>
            <a:pPr rtl="0"/>
            <a:r>
              <a:rPr lang="ro-RO" noProof="0" dirty="0"/>
              <a:t>MĂRTURII</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9396169" y="1375202"/>
            <a:ext cx="2795833" cy="100800"/>
            <a:chOff x="675502" y="3240138"/>
            <a:chExt cx="1745623"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75502" y="3290538"/>
              <a:ext cx="1712761"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2355401"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40" name="Substituent text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822459" y="4996962"/>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Titlu client</a:t>
            </a:r>
          </a:p>
        </p:txBody>
      </p:sp>
      <p:sp>
        <p:nvSpPr>
          <p:cNvPr id="41" name="Substituent text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822459" y="4191894"/>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coordonator</a:t>
            </a:r>
            <a:br>
              <a:rPr lang="ro-RO" noProof="0" dirty="0"/>
            </a:br>
            <a:r>
              <a:rPr lang="ro-RO" noProof="0" dirty="0"/>
              <a:t>text</a:t>
            </a:r>
          </a:p>
        </p:txBody>
      </p:sp>
      <p:sp>
        <p:nvSpPr>
          <p:cNvPr id="42" name="Substituent imagine 2">
            <a:extLst>
              <a:ext uri="{FF2B5EF4-FFF2-40B4-BE49-F238E27FC236}">
                <a16:creationId xmlns:a16="http://schemas.microsoft.com/office/drawing/2014/main" id="{76A56D2A-42F0-40C5-96D7-B1AC33152A85}"/>
              </a:ext>
            </a:extLst>
          </p:cNvPr>
          <p:cNvSpPr>
            <a:spLocks noGrp="1"/>
          </p:cNvSpPr>
          <p:nvPr>
            <p:ph type="pic" sz="quarter" idx="36"/>
          </p:nvPr>
        </p:nvSpPr>
        <p:spPr>
          <a:xfrm>
            <a:off x="2447783" y="4435460"/>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43" name="Conector drept 42">
            <a:extLst>
              <a:ext uri="{FF2B5EF4-FFF2-40B4-BE49-F238E27FC236}">
                <a16:creationId xmlns:a16="http://schemas.microsoft.com/office/drawing/2014/main" id="{CF6D1C91-9136-4678-A712-92BE9B3902C4}"/>
              </a:ext>
            </a:extLst>
          </p:cNvPr>
          <p:cNvCxnSpPr>
            <a:cxnSpLocks/>
          </p:cNvCxnSpPr>
          <p:nvPr userDrawn="1"/>
        </p:nvCxnSpPr>
        <p:spPr>
          <a:xfrm flipV="1">
            <a:off x="3000995"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Substituent text 3">
            <a:extLst>
              <a:ext uri="{FF2B5EF4-FFF2-40B4-BE49-F238E27FC236}">
                <a16:creationId xmlns:a16="http://schemas.microsoft.com/office/drawing/2014/main" id="{F2D92A7B-1C40-4AEB-92C3-C35F8C01F1FA}"/>
              </a:ext>
            </a:extLst>
          </p:cNvPr>
          <p:cNvSpPr>
            <a:spLocks noGrp="1"/>
          </p:cNvSpPr>
          <p:nvPr>
            <p:ph type="body" sz="quarter" idx="49"/>
          </p:nvPr>
        </p:nvSpPr>
        <p:spPr>
          <a:xfrm>
            <a:off x="803253"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ro-RO" noProof="0"/>
              <a:t>Faceţi clic pentru a edita Master stiluri text</a:t>
            </a:r>
          </a:p>
        </p:txBody>
      </p:sp>
      <p:sp>
        <p:nvSpPr>
          <p:cNvPr id="24" name="Oval 23">
            <a:extLst>
              <a:ext uri="{FF2B5EF4-FFF2-40B4-BE49-F238E27FC236}">
                <a16:creationId xmlns:a16="http://schemas.microsoft.com/office/drawing/2014/main" id="{F2E312F1-B417-47B6-97E4-7CCA31034F82}"/>
              </a:ext>
            </a:extLst>
          </p:cNvPr>
          <p:cNvSpPr/>
          <p:nvPr userDrawn="1"/>
        </p:nvSpPr>
        <p:spPr>
          <a:xfrm>
            <a:off x="2950595"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8" name="Substituent text 2">
            <a:extLst>
              <a:ext uri="{FF2B5EF4-FFF2-40B4-BE49-F238E27FC236}">
                <a16:creationId xmlns:a16="http://schemas.microsoft.com/office/drawing/2014/main" id="{13DB5D84-04D8-4536-A06B-AED76E7C51D7}"/>
              </a:ext>
            </a:extLst>
          </p:cNvPr>
          <p:cNvSpPr>
            <a:spLocks noGrp="1"/>
          </p:cNvSpPr>
          <p:nvPr>
            <p:ph type="body" idx="50" hasCustomPrompt="1"/>
          </p:nvPr>
        </p:nvSpPr>
        <p:spPr>
          <a:xfrm>
            <a:off x="4586638" y="4996962"/>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Titlu client</a:t>
            </a:r>
          </a:p>
        </p:txBody>
      </p:sp>
      <p:sp>
        <p:nvSpPr>
          <p:cNvPr id="59" name="Substituent text 2">
            <a:extLst>
              <a:ext uri="{FF2B5EF4-FFF2-40B4-BE49-F238E27FC236}">
                <a16:creationId xmlns:a16="http://schemas.microsoft.com/office/drawing/2014/main" id="{3AB0AC7E-7919-422E-95A1-82E8B125756D}"/>
              </a:ext>
            </a:extLst>
          </p:cNvPr>
          <p:cNvSpPr>
            <a:spLocks noGrp="1"/>
          </p:cNvSpPr>
          <p:nvPr>
            <p:ph type="body" idx="51" hasCustomPrompt="1"/>
          </p:nvPr>
        </p:nvSpPr>
        <p:spPr>
          <a:xfrm>
            <a:off x="4586638" y="4191894"/>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coordonator</a:t>
            </a:r>
            <a:br>
              <a:rPr lang="ro-RO" noProof="0" dirty="0"/>
            </a:br>
            <a:r>
              <a:rPr lang="ro-RO" noProof="0" dirty="0"/>
              <a:t>text</a:t>
            </a:r>
          </a:p>
        </p:txBody>
      </p:sp>
      <p:sp>
        <p:nvSpPr>
          <p:cNvPr id="60" name="Substituent imagine 2">
            <a:extLst>
              <a:ext uri="{FF2B5EF4-FFF2-40B4-BE49-F238E27FC236}">
                <a16:creationId xmlns:a16="http://schemas.microsoft.com/office/drawing/2014/main" id="{B44FD76B-D1AE-458B-AF32-E4AA246B0881}"/>
              </a:ext>
            </a:extLst>
          </p:cNvPr>
          <p:cNvSpPr>
            <a:spLocks noGrp="1"/>
          </p:cNvSpPr>
          <p:nvPr>
            <p:ph type="pic" sz="quarter" idx="52"/>
          </p:nvPr>
        </p:nvSpPr>
        <p:spPr>
          <a:xfrm>
            <a:off x="6211962" y="4435460"/>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61" name="Conector drept 60">
            <a:extLst>
              <a:ext uri="{FF2B5EF4-FFF2-40B4-BE49-F238E27FC236}">
                <a16:creationId xmlns:a16="http://schemas.microsoft.com/office/drawing/2014/main" id="{07D22CD4-7F86-495D-B381-7D706058B916}"/>
              </a:ext>
            </a:extLst>
          </p:cNvPr>
          <p:cNvCxnSpPr>
            <a:cxnSpLocks/>
          </p:cNvCxnSpPr>
          <p:nvPr userDrawn="1"/>
        </p:nvCxnSpPr>
        <p:spPr>
          <a:xfrm flipV="1">
            <a:off x="6765174"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Substituent text 3">
            <a:extLst>
              <a:ext uri="{FF2B5EF4-FFF2-40B4-BE49-F238E27FC236}">
                <a16:creationId xmlns:a16="http://schemas.microsoft.com/office/drawing/2014/main" id="{1BA0EB90-BA97-4A18-AD3D-1E839B636DEB}"/>
              </a:ext>
            </a:extLst>
          </p:cNvPr>
          <p:cNvSpPr>
            <a:spLocks noGrp="1"/>
          </p:cNvSpPr>
          <p:nvPr>
            <p:ph type="body" sz="quarter" idx="53"/>
          </p:nvPr>
        </p:nvSpPr>
        <p:spPr>
          <a:xfrm>
            <a:off x="456743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ro-RO" noProof="0"/>
              <a:t>Faceţi clic pentru a edita Master stiluri text</a:t>
            </a:r>
          </a:p>
        </p:txBody>
      </p:sp>
      <p:sp>
        <p:nvSpPr>
          <p:cNvPr id="63" name="Oval 62">
            <a:extLst>
              <a:ext uri="{FF2B5EF4-FFF2-40B4-BE49-F238E27FC236}">
                <a16:creationId xmlns:a16="http://schemas.microsoft.com/office/drawing/2014/main" id="{ED057A87-963C-4F8A-BD4C-959BF8AF699B}"/>
              </a:ext>
            </a:extLst>
          </p:cNvPr>
          <p:cNvSpPr/>
          <p:nvPr userDrawn="1"/>
        </p:nvSpPr>
        <p:spPr>
          <a:xfrm>
            <a:off x="6714774"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64" name="Substituent text 2">
            <a:extLst>
              <a:ext uri="{FF2B5EF4-FFF2-40B4-BE49-F238E27FC236}">
                <a16:creationId xmlns:a16="http://schemas.microsoft.com/office/drawing/2014/main" id="{B6BAFE05-9EC0-4C3C-AB0F-89A83361452F}"/>
              </a:ext>
            </a:extLst>
          </p:cNvPr>
          <p:cNvSpPr>
            <a:spLocks noGrp="1"/>
          </p:cNvSpPr>
          <p:nvPr>
            <p:ph type="body" idx="54" hasCustomPrompt="1"/>
          </p:nvPr>
        </p:nvSpPr>
        <p:spPr>
          <a:xfrm>
            <a:off x="8350818" y="4992196"/>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Titlu client</a:t>
            </a:r>
          </a:p>
        </p:txBody>
      </p:sp>
      <p:sp>
        <p:nvSpPr>
          <p:cNvPr id="65" name="Substituent text 2">
            <a:extLst>
              <a:ext uri="{FF2B5EF4-FFF2-40B4-BE49-F238E27FC236}">
                <a16:creationId xmlns:a16="http://schemas.microsoft.com/office/drawing/2014/main" id="{290BF8E2-78CA-4427-9231-3C5EDC272DEE}"/>
              </a:ext>
            </a:extLst>
          </p:cNvPr>
          <p:cNvSpPr>
            <a:spLocks noGrp="1"/>
          </p:cNvSpPr>
          <p:nvPr>
            <p:ph type="body" idx="55" hasCustomPrompt="1"/>
          </p:nvPr>
        </p:nvSpPr>
        <p:spPr>
          <a:xfrm>
            <a:off x="8350818" y="4187128"/>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coordonator</a:t>
            </a:r>
            <a:br>
              <a:rPr lang="ro-RO" noProof="0" dirty="0"/>
            </a:br>
            <a:r>
              <a:rPr lang="ro-RO" noProof="0" dirty="0"/>
              <a:t>text</a:t>
            </a:r>
          </a:p>
        </p:txBody>
      </p:sp>
      <p:sp>
        <p:nvSpPr>
          <p:cNvPr id="66" name="Substituent imagine 2">
            <a:extLst>
              <a:ext uri="{FF2B5EF4-FFF2-40B4-BE49-F238E27FC236}">
                <a16:creationId xmlns:a16="http://schemas.microsoft.com/office/drawing/2014/main" id="{ACA8732F-AB9E-4253-BB5A-5ADD5BA9B153}"/>
              </a:ext>
            </a:extLst>
          </p:cNvPr>
          <p:cNvSpPr>
            <a:spLocks noGrp="1"/>
          </p:cNvSpPr>
          <p:nvPr>
            <p:ph type="pic" sz="quarter" idx="56"/>
          </p:nvPr>
        </p:nvSpPr>
        <p:spPr>
          <a:xfrm>
            <a:off x="9976142" y="4430694"/>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67" name="Conector drept 66">
            <a:extLst>
              <a:ext uri="{FF2B5EF4-FFF2-40B4-BE49-F238E27FC236}">
                <a16:creationId xmlns:a16="http://schemas.microsoft.com/office/drawing/2014/main" id="{BB9A566A-8C97-4AE6-B9EF-701587499889}"/>
              </a:ext>
            </a:extLst>
          </p:cNvPr>
          <p:cNvCxnSpPr>
            <a:cxnSpLocks/>
          </p:cNvCxnSpPr>
          <p:nvPr userDrawn="1"/>
        </p:nvCxnSpPr>
        <p:spPr>
          <a:xfrm flipV="1">
            <a:off x="10529354" y="3980054"/>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Substituent text 3">
            <a:extLst>
              <a:ext uri="{FF2B5EF4-FFF2-40B4-BE49-F238E27FC236}">
                <a16:creationId xmlns:a16="http://schemas.microsoft.com/office/drawing/2014/main" id="{45B69021-5E85-4B37-B529-366AC57512FD}"/>
              </a:ext>
            </a:extLst>
          </p:cNvPr>
          <p:cNvSpPr>
            <a:spLocks noGrp="1"/>
          </p:cNvSpPr>
          <p:nvPr>
            <p:ph type="body" sz="quarter" idx="57"/>
          </p:nvPr>
        </p:nvSpPr>
        <p:spPr>
          <a:xfrm>
            <a:off x="833161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ro-RO" noProof="0"/>
              <a:t>Faceţi clic pentru a edita Master stiluri text</a:t>
            </a:r>
          </a:p>
        </p:txBody>
      </p:sp>
      <p:sp>
        <p:nvSpPr>
          <p:cNvPr id="69" name="Oval 68">
            <a:extLst>
              <a:ext uri="{FF2B5EF4-FFF2-40B4-BE49-F238E27FC236}">
                <a16:creationId xmlns:a16="http://schemas.microsoft.com/office/drawing/2014/main" id="{E407CD49-808A-445A-96C0-E3083C9FB390}"/>
              </a:ext>
            </a:extLst>
          </p:cNvPr>
          <p:cNvSpPr/>
          <p:nvPr userDrawn="1"/>
        </p:nvSpPr>
        <p:spPr>
          <a:xfrm>
            <a:off x="10478954" y="3925610"/>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Tree>
    <p:extLst>
      <p:ext uri="{BB962C8B-B14F-4D97-AF65-F5344CB8AC3E}">
        <p14:creationId xmlns:p14="http://schemas.microsoft.com/office/powerpoint/2010/main" val="864131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spect conținut de studiu de caz">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980591"/>
            <a:ext cx="4187903" cy="1177174"/>
          </a:xfrm>
        </p:spPr>
        <p:txBody>
          <a:bodyPr lIns="0" tIns="0" rIns="0" bIns="0" rtlCol="0" anchor="b">
            <a:normAutofit/>
          </a:bodyPr>
          <a:lstStyle>
            <a:lvl1pPr>
              <a:defRPr sz="3600"/>
            </a:lvl1pPr>
          </a:lstStyle>
          <a:p>
            <a:pPr rtl="0"/>
            <a:r>
              <a:rPr lang="ro-RO" noProof="0" dirty="0"/>
              <a:t>STUDIU DE CAZ</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610893"/>
            <a:ext cx="4168311" cy="1897530"/>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3319328"/>
            <a:ext cx="3877785" cy="100800"/>
            <a:chOff x="-1228304" y="3240138"/>
            <a:chExt cx="3877785" cy="100800"/>
          </a:xfrm>
        </p:grpSpPr>
        <p:cxnSp>
          <p:nvCxnSpPr>
            <p:cNvPr id="13" name="Conector drep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797643"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548681"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Substituent text 2">
            <a:extLst>
              <a:ext uri="{FF2B5EF4-FFF2-40B4-BE49-F238E27FC236}">
                <a16:creationId xmlns:a16="http://schemas.microsoft.com/office/drawing/2014/main" id="{82DA762C-1D45-43AA-9DB3-3D8DBE3EACFE}"/>
              </a:ext>
            </a:extLst>
          </p:cNvPr>
          <p:cNvSpPr>
            <a:spLocks noGrp="1"/>
          </p:cNvSpPr>
          <p:nvPr>
            <p:ph type="body" idx="33" hasCustomPrompt="1"/>
          </p:nvPr>
        </p:nvSpPr>
        <p:spPr>
          <a:xfrm>
            <a:off x="5267325" y="1126345"/>
            <a:ext cx="6086475" cy="2662466"/>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8" name="Substituent text 2">
            <a:extLst>
              <a:ext uri="{FF2B5EF4-FFF2-40B4-BE49-F238E27FC236}">
                <a16:creationId xmlns:a16="http://schemas.microsoft.com/office/drawing/2014/main" id="{4C3C1BF4-C955-4D71-87E4-BE0F7B619575}"/>
              </a:ext>
            </a:extLst>
          </p:cNvPr>
          <p:cNvSpPr>
            <a:spLocks noGrp="1"/>
          </p:cNvSpPr>
          <p:nvPr>
            <p:ph type="body" idx="34" hasCustomPrompt="1"/>
          </p:nvPr>
        </p:nvSpPr>
        <p:spPr>
          <a:xfrm>
            <a:off x="5269967" y="3909256"/>
            <a:ext cx="6086475" cy="1822399"/>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Tree>
    <p:extLst>
      <p:ext uri="{BB962C8B-B14F-4D97-AF65-F5344CB8AC3E}">
        <p14:creationId xmlns:p14="http://schemas.microsoft.com/office/powerpoint/2010/main" val="2205956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spect telefon mobil și conținut">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1294387"/>
            <a:ext cx="5314072" cy="569086"/>
          </a:xfrm>
        </p:spPr>
        <p:txBody>
          <a:bodyPr lIns="0" tIns="0" rIns="0" bIns="0" rtlCol="0" anchor="b">
            <a:normAutofit/>
          </a:bodyPr>
          <a:lstStyle>
            <a:lvl1pPr algn="l">
              <a:defRPr sz="3600"/>
            </a:lvl1pPr>
          </a:lstStyle>
          <a:p>
            <a:pPr rtl="0"/>
            <a:r>
              <a:rPr lang="ro-RO" noProof="0" dirty="0"/>
              <a:t>FACEȚI CLIC PENTRU A EDITA TITLUL</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2212679"/>
            <a:ext cx="5292725"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096000" y="1970230"/>
            <a:ext cx="6096000" cy="100800"/>
            <a:chOff x="646015" y="3248308"/>
            <a:chExt cx="310774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3" name="Substituent text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 name="Dreptunghi 2">
            <a:extLst>
              <a:ext uri="{FF2B5EF4-FFF2-40B4-BE49-F238E27FC236}">
                <a16:creationId xmlns:a16="http://schemas.microsoft.com/office/drawing/2014/main" id="{496B07E0-C579-4C5F-9AD4-6AF791562924}"/>
              </a:ext>
            </a:extLst>
          </p:cNvPr>
          <p:cNvSpPr/>
          <p:nvPr userDrawn="1"/>
        </p:nvSpPr>
        <p:spPr>
          <a:xfrm>
            <a:off x="963549" y="1819285"/>
            <a:ext cx="4306824" cy="3648456"/>
          </a:xfrm>
          <a:prstGeom prst="rect">
            <a:avLst/>
          </a:prstGeom>
          <a:blipFill>
            <a:blip r:embed="rId2">
              <a:extLst>
                <a:ext uri="{96DAC541-7B7A-43D3-8B79-37D633B846F1}">
                  <asvg:svgBlip xmlns:asvg="http://schemas.microsoft.com/office/drawing/2016/SVG/main" r:embed="rId3"/>
                </a:ext>
              </a:extLst>
            </a:blip>
            <a:srcRect/>
            <a:stretch>
              <a:fillRect t="-195" b="-1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1" name="Substituent imagine 2">
            <a:extLst>
              <a:ext uri="{FF2B5EF4-FFF2-40B4-BE49-F238E27FC236}">
                <a16:creationId xmlns:a16="http://schemas.microsoft.com/office/drawing/2014/main" id="{D5639F99-011E-49CF-8ABD-A4DB4439FB47}"/>
              </a:ext>
            </a:extLst>
          </p:cNvPr>
          <p:cNvSpPr>
            <a:spLocks noGrp="1"/>
          </p:cNvSpPr>
          <p:nvPr>
            <p:ph type="pic" sz="quarter" idx="14"/>
          </p:nvPr>
        </p:nvSpPr>
        <p:spPr>
          <a:xfrm>
            <a:off x="3315505" y="1976894"/>
            <a:ext cx="1819656" cy="3108960"/>
          </a:xfrm>
          <a:ln w="254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22" name="Substituent imagine 2">
            <a:extLst>
              <a:ext uri="{FF2B5EF4-FFF2-40B4-BE49-F238E27FC236}">
                <a16:creationId xmlns:a16="http://schemas.microsoft.com/office/drawing/2014/main" id="{028483B2-B562-448D-AEE1-556BC9366BBA}"/>
              </a:ext>
            </a:extLst>
          </p:cNvPr>
          <p:cNvSpPr>
            <a:spLocks noGrp="1"/>
          </p:cNvSpPr>
          <p:nvPr>
            <p:ph type="pic" sz="quarter" idx="31"/>
          </p:nvPr>
        </p:nvSpPr>
        <p:spPr>
          <a:xfrm>
            <a:off x="1102188" y="3517926"/>
            <a:ext cx="2057400" cy="1819656"/>
          </a:xfrm>
          <a:ln w="254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31957634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5" name="Dreptunghi 34">
            <a:extLst>
              <a:ext uri="{FF2B5EF4-FFF2-40B4-BE49-F238E27FC236}">
                <a16:creationId xmlns:a16="http://schemas.microsoft.com/office/drawing/2014/main" id="{42737603-04DB-411C-B2D9-BDFF9AEE89D6}"/>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1" name="Substituent text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45920" cy="618756"/>
          </a:xfrm>
        </p:spPr>
        <p:txBody>
          <a:bodyPr lIns="0" tIns="0" rIns="0" bIns="0" rtlCol="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a:t>Faceţi clic pentru a edita Master stiluri text</a:t>
            </a:r>
          </a:p>
        </p:txBody>
      </p:sp>
      <p:sp>
        <p:nvSpPr>
          <p:cNvPr id="22" name="Substituent text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384584" y="2023761"/>
            <a:ext cx="2469965" cy="982274"/>
          </a:xfrm>
        </p:spPr>
        <p:txBody>
          <a:bodyPr lIns="0" rIns="0" bIns="0" rtlCol="0" anchor="ctr" anchorCtr="0">
            <a:normAutofit/>
          </a:bodyPr>
          <a:lstStyle>
            <a:lvl1pPr marL="0" indent="0">
              <a:spcBef>
                <a:spcPts val="0"/>
              </a:spcBef>
              <a:buNone/>
              <a:defRPr lang="en-US" sz="2000" b="1" kern="1200" dirty="0">
                <a:solidFill>
                  <a:schemeClr val="bg2"/>
                </a:solidFill>
                <a:latin typeface="Tahoma" panose="020B0604030504040204" pitchFamily="34" charset="0"/>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dirty="0"/>
              <a:t>Stiluri text coordonator</a:t>
            </a:r>
            <a:br>
              <a:rPr lang="ro-RO" noProof="0" dirty="0"/>
            </a:br>
            <a:r>
              <a:rPr lang="ro-RO" noProof="0" dirty="0"/>
              <a:t> </a:t>
            </a:r>
          </a:p>
        </p:txBody>
      </p:sp>
      <p:sp>
        <p:nvSpPr>
          <p:cNvPr id="23" name="Substituent text 3">
            <a:extLst>
              <a:ext uri="{FF2B5EF4-FFF2-40B4-BE49-F238E27FC236}">
                <a16:creationId xmlns:a16="http://schemas.microsoft.com/office/drawing/2014/main" id="{6C0E2C30-6E91-49DE-B7A1-6E32A19EC81D}"/>
              </a:ext>
            </a:extLst>
          </p:cNvPr>
          <p:cNvSpPr>
            <a:spLocks noGrp="1"/>
          </p:cNvSpPr>
          <p:nvPr>
            <p:ph type="body" sz="half" idx="36"/>
          </p:nvPr>
        </p:nvSpPr>
        <p:spPr>
          <a:xfrm>
            <a:off x="2596444" y="3054194"/>
            <a:ext cx="1389888" cy="618756"/>
          </a:xfrm>
        </p:spPr>
        <p:txBody>
          <a:bodyPr lIns="0" tIns="0" rIns="0" bIns="0" rtlCol="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24" name="Substituent imagine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731781"/>
            <a:ext cx="1636776" cy="1618488"/>
          </a:xfrm>
        </p:spPr>
        <p:txBody>
          <a:bodyPr rtlCol="0" anchor="ctr" anchorCtr="0">
            <a:noAutofit/>
          </a:bodyPr>
          <a:lstStyle>
            <a:lvl1pPr marL="0" indent="0" algn="ctr">
              <a:buNone/>
              <a:defRPr sz="1400">
                <a:solidFill>
                  <a:schemeClr val="tx1"/>
                </a:solidFill>
              </a:defRPr>
            </a:lvl1pPr>
          </a:lstStyle>
          <a:p>
            <a:pPr rtl="0"/>
            <a:r>
              <a:rPr lang="ro-RO" noProof="0"/>
              <a:t>Faceți clic pe pictogramă pentru a adăuga o imagine</a:t>
            </a:r>
            <a:endParaRPr lang="ro-RO" noProof="0" dirty="0"/>
          </a:p>
        </p:txBody>
      </p:sp>
      <p:sp>
        <p:nvSpPr>
          <p:cNvPr id="25" name="Substituent imagine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731781"/>
            <a:ext cx="1636776" cy="1618488"/>
          </a:xfrm>
        </p:spPr>
        <p:txBody>
          <a:bodyPr rtlCol="0" anchor="ctr" anchorCtr="0">
            <a:noAutofit/>
          </a:bodyPr>
          <a:lstStyle>
            <a:lvl1pPr marL="0" indent="0" algn="ctr">
              <a:buNone/>
              <a:defRPr sz="1400">
                <a:solidFill>
                  <a:schemeClr val="tx1"/>
                </a:solidFill>
              </a:defRPr>
            </a:lvl1pPr>
          </a:lstStyle>
          <a:p>
            <a:pPr rtl="0"/>
            <a:r>
              <a:rPr lang="ro-RO" noProof="0"/>
              <a:t>Faceți clic pe pictogramă pentru a adăuga o imagine</a:t>
            </a:r>
            <a:endParaRPr lang="ro-RO" noProof="0" dirty="0"/>
          </a:p>
        </p:txBody>
      </p:sp>
      <p:sp>
        <p:nvSpPr>
          <p:cNvPr id="26" name="Substituent text 3">
            <a:extLst>
              <a:ext uri="{FF2B5EF4-FFF2-40B4-BE49-F238E27FC236}">
                <a16:creationId xmlns:a16="http://schemas.microsoft.com/office/drawing/2014/main" id="{90B3A413-8776-4B3B-931F-C132DAB3A425}"/>
              </a:ext>
            </a:extLst>
          </p:cNvPr>
          <p:cNvSpPr>
            <a:spLocks noGrp="1"/>
          </p:cNvSpPr>
          <p:nvPr>
            <p:ph type="body" sz="half" idx="39"/>
          </p:nvPr>
        </p:nvSpPr>
        <p:spPr>
          <a:xfrm>
            <a:off x="4940427" y="3054194"/>
            <a:ext cx="2113508" cy="618756"/>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27" name="Substituent text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494328" y="2023761"/>
            <a:ext cx="1943702" cy="982274"/>
          </a:xfrm>
        </p:spPr>
        <p:txBody>
          <a:bodyPr lIns="0" rIns="0" bIns="0" rtlCol="0" anchor="ctr" anchorCtr="0">
            <a:normAutofit/>
          </a:bodyPr>
          <a:lstStyle>
            <a:lvl1pPr marL="0" indent="0">
              <a:spcBef>
                <a:spcPts val="0"/>
              </a:spcBef>
              <a:buNone/>
              <a:defRPr lang="en-US" sz="2000" b="1" kern="1200" dirty="0">
                <a:solidFill>
                  <a:schemeClr val="bg2"/>
                </a:solidFill>
                <a:latin typeface="Tahoma" panose="020B0604030504040204" pitchFamily="34" charset="0"/>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dirty="0"/>
              <a:t>Stiluri text coordonator</a:t>
            </a:r>
            <a:br>
              <a:rPr lang="ro-RO" noProof="0" dirty="0"/>
            </a:br>
            <a:r>
              <a:rPr lang="ro-RO" noProof="0" dirty="0"/>
              <a:t> </a:t>
            </a:r>
          </a:p>
        </p:txBody>
      </p:sp>
      <p:sp>
        <p:nvSpPr>
          <p:cNvPr id="28" name="Substituent imagine 12">
            <a:extLst>
              <a:ext uri="{FF2B5EF4-FFF2-40B4-BE49-F238E27FC236}">
                <a16:creationId xmlns:a16="http://schemas.microsoft.com/office/drawing/2014/main" id="{64125935-B0D3-4ABD-9BBA-A60E46D2C55C}"/>
              </a:ext>
            </a:extLst>
          </p:cNvPr>
          <p:cNvSpPr>
            <a:spLocks noGrp="1"/>
          </p:cNvSpPr>
          <p:nvPr>
            <p:ph type="pic" sz="quarter" idx="43"/>
          </p:nvPr>
        </p:nvSpPr>
        <p:spPr>
          <a:xfrm>
            <a:off x="4946407" y="3731781"/>
            <a:ext cx="2048256" cy="896112"/>
          </a:xfrm>
        </p:spPr>
        <p:txBody>
          <a:bodyPr rtlCol="0" anchor="ctr" anchorCtr="0">
            <a:noAutofit/>
          </a:bodyPr>
          <a:lstStyle>
            <a:lvl1pPr marL="0" indent="0" algn="ctr">
              <a:buNone/>
              <a:defRPr sz="1400">
                <a:solidFill>
                  <a:schemeClr val="tx1"/>
                </a:solidFill>
              </a:defRPr>
            </a:lvl1pPr>
          </a:lstStyle>
          <a:p>
            <a:pPr rtl="0"/>
            <a:r>
              <a:rPr lang="ro-RO" noProof="0"/>
              <a:t>Faceți clic pe pictogramă pentru a adăuga o imagine</a:t>
            </a:r>
            <a:endParaRPr lang="ro-RO" noProof="0" dirty="0"/>
          </a:p>
        </p:txBody>
      </p:sp>
      <p:sp>
        <p:nvSpPr>
          <p:cNvPr id="29" name="Substituent text 3">
            <a:extLst>
              <a:ext uri="{FF2B5EF4-FFF2-40B4-BE49-F238E27FC236}">
                <a16:creationId xmlns:a16="http://schemas.microsoft.com/office/drawing/2014/main" id="{47D3BA4D-FA26-44C8-B927-E42CC8E67B79}"/>
              </a:ext>
            </a:extLst>
          </p:cNvPr>
          <p:cNvSpPr>
            <a:spLocks noGrp="1"/>
          </p:cNvSpPr>
          <p:nvPr>
            <p:ph type="body" sz="half" idx="45"/>
          </p:nvPr>
        </p:nvSpPr>
        <p:spPr>
          <a:xfrm>
            <a:off x="7900319" y="3054194"/>
            <a:ext cx="2197045" cy="618756"/>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30" name="Substituent text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454220" y="2023761"/>
            <a:ext cx="1943702" cy="982274"/>
          </a:xfrm>
        </p:spPr>
        <p:txBody>
          <a:bodyPr lIns="0" rIns="0" bIns="0" rtlCol="0" anchor="ctr" anchorCtr="0">
            <a:normAutofit/>
          </a:bodyPr>
          <a:lstStyle>
            <a:lvl1pPr marL="0" indent="0">
              <a:spcBef>
                <a:spcPts val="0"/>
              </a:spcBef>
              <a:buNone/>
              <a:defRPr lang="en-US" sz="2000" b="1" kern="1200" dirty="0">
                <a:solidFill>
                  <a:schemeClr val="bg2"/>
                </a:solidFill>
                <a:latin typeface="Tahoma" panose="020B0604030504040204" pitchFamily="34" charset="0"/>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dirty="0"/>
              <a:t>Stiluri text coordonator</a:t>
            </a:r>
            <a:br>
              <a:rPr lang="ro-RO" noProof="0" dirty="0"/>
            </a:br>
            <a:r>
              <a:rPr lang="ro-RO" noProof="0" dirty="0"/>
              <a:t> </a:t>
            </a:r>
          </a:p>
        </p:txBody>
      </p:sp>
      <p:sp>
        <p:nvSpPr>
          <p:cNvPr id="32" name="Substituent text 3">
            <a:extLst>
              <a:ext uri="{FF2B5EF4-FFF2-40B4-BE49-F238E27FC236}">
                <a16:creationId xmlns:a16="http://schemas.microsoft.com/office/drawing/2014/main" id="{55D1A91B-BB99-4DC7-B8F5-55514B49A9D1}"/>
              </a:ext>
            </a:extLst>
          </p:cNvPr>
          <p:cNvSpPr>
            <a:spLocks noGrp="1"/>
          </p:cNvSpPr>
          <p:nvPr>
            <p:ph type="body" sz="half" idx="49"/>
          </p:nvPr>
        </p:nvSpPr>
        <p:spPr>
          <a:xfrm>
            <a:off x="7900319" y="4671712"/>
            <a:ext cx="2223939"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33" name="Substituent text 3">
            <a:extLst>
              <a:ext uri="{FF2B5EF4-FFF2-40B4-BE49-F238E27FC236}">
                <a16:creationId xmlns:a16="http://schemas.microsoft.com/office/drawing/2014/main" id="{FFAB2C75-BBBF-4A4D-A633-7CEFFABAFE32}"/>
              </a:ext>
            </a:extLst>
          </p:cNvPr>
          <p:cNvSpPr>
            <a:spLocks noGrp="1"/>
          </p:cNvSpPr>
          <p:nvPr>
            <p:ph type="body" sz="half" idx="51"/>
          </p:nvPr>
        </p:nvSpPr>
        <p:spPr>
          <a:xfrm>
            <a:off x="4940427" y="4830765"/>
            <a:ext cx="2048256"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34" name="Substituent text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rtlCol="0">
            <a:noAutofit/>
          </a:bodyPr>
          <a:lstStyle>
            <a:lvl1pPr marL="0" indent="0" algn="l">
              <a:buNone/>
              <a:defRPr sz="7000" b="1">
                <a:ln>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0"/>
            <a:r>
              <a:rPr lang="ro-RO" noProof="0" dirty="0"/>
              <a:t>1</a:t>
            </a:r>
          </a:p>
        </p:txBody>
      </p:sp>
      <p:sp>
        <p:nvSpPr>
          <p:cNvPr id="36" name="Substituent text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1999493"/>
            <a:ext cx="558402" cy="896112"/>
          </a:xfrm>
        </p:spPr>
        <p:txBody>
          <a:bodyPr lIns="0" tIns="0" rIns="0" bIns="0" rtlCol="0">
            <a:noAutofit/>
          </a:bodyPr>
          <a:lstStyle>
            <a:lvl1pPr marL="0" indent="0" algn="l">
              <a:buNone/>
              <a:defRPr lang="ru-RU" sz="7000" b="1" kern="1200" dirty="0">
                <a:ln>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ro-RO" noProof="0" dirty="0"/>
              <a:t>1</a:t>
            </a:r>
          </a:p>
        </p:txBody>
      </p:sp>
      <p:sp>
        <p:nvSpPr>
          <p:cNvPr id="37" name="Substituent text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02966"/>
            <a:ext cx="558402" cy="896112"/>
          </a:xfrm>
        </p:spPr>
        <p:txBody>
          <a:bodyPr lIns="0" tIns="0" rIns="0" bIns="0" rtlCol="0">
            <a:noAutofit/>
          </a:bodyPr>
          <a:lstStyle>
            <a:lvl1pPr marL="0" indent="0" algn="l">
              <a:buNone/>
              <a:defRPr lang="ru-RU" sz="7000" b="1" kern="1200" dirty="0">
                <a:ln>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ro-RO" noProof="0" dirty="0"/>
              <a:t>1</a:t>
            </a:r>
          </a:p>
        </p:txBody>
      </p:sp>
      <p:sp>
        <p:nvSpPr>
          <p:cNvPr id="40" name="Substituent text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rtlCol="0" anchor="t" anchorCtr="0">
            <a:normAutofit/>
          </a:bodyPr>
          <a:lstStyle>
            <a:lvl1pPr marL="0" indent="0" algn="r">
              <a:lnSpc>
                <a:spcPct val="100000"/>
              </a:lnSpc>
              <a:spcBef>
                <a:spcPts val="0"/>
              </a:spcBef>
              <a:buNone/>
              <a:defRPr lang="en-US" sz="1400" i="0" kern="120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a:t>Faceţi clic pentru a edita Master stiluri text</a:t>
            </a:r>
          </a:p>
        </p:txBody>
      </p:sp>
      <p:sp>
        <p:nvSpPr>
          <p:cNvPr id="38" name="Titlu 1">
            <a:extLst>
              <a:ext uri="{FF2B5EF4-FFF2-40B4-BE49-F238E27FC236}">
                <a16:creationId xmlns:a16="http://schemas.microsoft.com/office/drawing/2014/main" id="{7E5CF6DE-4761-4BA5-A429-30AC8BBAD45B}"/>
              </a:ext>
            </a:extLst>
          </p:cNvPr>
          <p:cNvSpPr>
            <a:spLocks noGrp="1"/>
          </p:cNvSpPr>
          <p:nvPr>
            <p:ph type="title" hasCustomPrompt="1"/>
          </p:nvPr>
        </p:nvSpPr>
        <p:spPr>
          <a:xfrm>
            <a:off x="839789" y="780001"/>
            <a:ext cx="10512424" cy="606677"/>
          </a:xfrm>
        </p:spPr>
        <p:txBody>
          <a:bodyPr lIns="0" tIns="0" rIns="0" bIns="0" rtlCol="0" anchor="t" anchorCtr="0">
            <a:normAutofit/>
          </a:bodyPr>
          <a:lstStyle>
            <a:lvl1pPr marL="0" algn="r" defTabSz="914400" rtl="0" eaLnBrk="1" latinLnBrk="0" hangingPunct="1">
              <a:lnSpc>
                <a:spcPct val="90000"/>
              </a:lnSpc>
              <a:spcBef>
                <a:spcPct val="0"/>
              </a:spcBef>
              <a:buNone/>
              <a:defRPr lang="ru-RU" sz="3600" b="1" kern="1200" dirty="0">
                <a:solidFill>
                  <a:schemeClr val="bg2"/>
                </a:solidFill>
                <a:latin typeface="Tahoma" panose="020B0604030504040204" pitchFamily="34" charset="0"/>
                <a:ea typeface="+mj-ea"/>
                <a:cs typeface="+mj-cs"/>
              </a:defRPr>
            </a:lvl1pPr>
          </a:lstStyle>
          <a:p>
            <a:pPr rtl="0"/>
            <a:r>
              <a:rPr lang="ro-RO" noProof="0" dirty="0"/>
              <a:t>CUM SĂ UTILIZAȚI ACEST ȘABLON</a:t>
            </a:r>
          </a:p>
        </p:txBody>
      </p:sp>
      <p:sp>
        <p:nvSpPr>
          <p:cNvPr id="41" name="Substituent imagine 9">
            <a:extLst>
              <a:ext uri="{FF2B5EF4-FFF2-40B4-BE49-F238E27FC236}">
                <a16:creationId xmlns:a16="http://schemas.microsoft.com/office/drawing/2014/main" id="{8A4896B5-1C5E-47F0-8F0C-4EF97E356C86}"/>
              </a:ext>
            </a:extLst>
          </p:cNvPr>
          <p:cNvSpPr>
            <a:spLocks noGrp="1"/>
          </p:cNvSpPr>
          <p:nvPr>
            <p:ph type="pic" sz="quarter" idx="13"/>
          </p:nvPr>
        </p:nvSpPr>
        <p:spPr>
          <a:xfrm>
            <a:off x="7900319" y="3779907"/>
            <a:ext cx="1481328" cy="758952"/>
          </a:xfrm>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grpSp>
        <p:nvGrpSpPr>
          <p:cNvPr id="31" name="Grup 30">
            <a:extLst>
              <a:ext uri="{FF2B5EF4-FFF2-40B4-BE49-F238E27FC236}">
                <a16:creationId xmlns:a16="http://schemas.microsoft.com/office/drawing/2014/main" id="{D87F4783-C8BA-411C-A188-4A4DAED10C02}"/>
              </a:ext>
            </a:extLst>
          </p:cNvPr>
          <p:cNvGrpSpPr/>
          <p:nvPr userDrawn="1"/>
        </p:nvGrpSpPr>
        <p:grpSpPr>
          <a:xfrm flipH="1">
            <a:off x="4416000" y="1375202"/>
            <a:ext cx="7776000" cy="100800"/>
            <a:chOff x="-322289" y="3240138"/>
            <a:chExt cx="5070122" cy="100800"/>
          </a:xfrm>
        </p:grpSpPr>
        <p:cxnSp>
          <p:nvCxnSpPr>
            <p:cNvPr id="39" name="Conector drept 38">
              <a:extLst>
                <a:ext uri="{FF2B5EF4-FFF2-40B4-BE49-F238E27FC236}">
                  <a16:creationId xmlns:a16="http://schemas.microsoft.com/office/drawing/2014/main" id="{959A2713-966D-4694-A067-D6BE1B2986D1}"/>
                </a:ext>
              </a:extLst>
            </p:cNvPr>
            <p:cNvCxnSpPr>
              <a:cxnSpLocks/>
            </p:cNvCxnSpPr>
            <p:nvPr userDrawn="1"/>
          </p:nvCxnSpPr>
          <p:spPr>
            <a:xfrm>
              <a:off x="-322289" y="3290538"/>
              <a:ext cx="507012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FCA15F19-C2FE-4F13-9359-69E884CA83B9}"/>
                </a:ext>
              </a:extLst>
            </p:cNvPr>
            <p:cNvSpPr/>
            <p:nvPr userDrawn="1"/>
          </p:nvSpPr>
          <p:spPr>
            <a:xfrm>
              <a:off x="4682109"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3253577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apozitiv titlu">
    <p:spTree>
      <p:nvGrpSpPr>
        <p:cNvPr id="1" name=""/>
        <p:cNvGrpSpPr/>
        <p:nvPr/>
      </p:nvGrpSpPr>
      <p:grpSpPr>
        <a:xfrm>
          <a:off x="0" y="0"/>
          <a:ext cx="0" cy="0"/>
          <a:chOff x="0" y="0"/>
          <a:chExt cx="0" cy="0"/>
        </a:xfrm>
      </p:grpSpPr>
      <p:sp>
        <p:nvSpPr>
          <p:cNvPr id="8" name="Dreptunghi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 name="Titlu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rtlCol="0" anchor="b"/>
          <a:lstStyle>
            <a:lvl1pPr algn="ctr">
              <a:defRPr sz="6000"/>
            </a:lvl1pPr>
          </a:lstStyle>
          <a:p>
            <a:pPr rtl="0"/>
            <a:r>
              <a:rPr lang="ro-RO" noProof="0" dirty="0"/>
              <a:t>FACEȚI CLIC PENTRU A EDITA STILUL DE TITLU COORDONATOR</a:t>
            </a:r>
          </a:p>
        </p:txBody>
      </p:sp>
      <p:sp>
        <p:nvSpPr>
          <p:cNvPr id="4" name="Substituent dată 3">
            <a:extLst>
              <a:ext uri="{FF2B5EF4-FFF2-40B4-BE49-F238E27FC236}">
                <a16:creationId xmlns:a16="http://schemas.microsoft.com/office/drawing/2014/main" id="{7E17A3CB-B083-4E49-9123-A5E47559DCDB}"/>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A8C4102C-4609-416C-A808-0FFE0051DAA1}"/>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7" name="Dreptunghi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3" name="Subtitlu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rtlCol="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o-RO" noProof="0"/>
              <a:t>Faceți clic pentru a edita stilul de subtitlu coordonator</a:t>
            </a:r>
            <a:endParaRPr lang="ro-RO" noProof="0" dirty="0"/>
          </a:p>
        </p:txBody>
      </p:sp>
      <p:grpSp>
        <p:nvGrpSpPr>
          <p:cNvPr id="15" name="Grup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3" name="Conector drept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grpSp>
        <p:nvGrpSpPr>
          <p:cNvPr id="16" name="Grup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spTree>
    <p:extLst>
      <p:ext uri="{BB962C8B-B14F-4D97-AF65-F5344CB8AC3E}">
        <p14:creationId xmlns:p14="http://schemas.microsoft.com/office/powerpoint/2010/main" val="13641896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ntet secțiune">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 name="Titlu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rtlCol="0" anchor="b" anchorCtr="0">
            <a:noAutofit/>
          </a:bodyPr>
          <a:lstStyle>
            <a:lvl1pPr>
              <a:defRPr sz="6000"/>
            </a:lvl1pPr>
          </a:lstStyle>
          <a:p>
            <a:pPr rtl="0"/>
            <a:r>
              <a:rPr lang="ro-RO" noProof="0" dirty="0"/>
              <a:t>PREZENTARE</a:t>
            </a:r>
            <a:br>
              <a:rPr lang="ro-RO" noProof="0" dirty="0"/>
            </a:br>
            <a:r>
              <a:rPr lang="ro-RO" noProof="0" dirty="0"/>
              <a:t>TITLU</a:t>
            </a:r>
          </a:p>
        </p:txBody>
      </p:sp>
      <p:sp>
        <p:nvSpPr>
          <p:cNvPr id="4" name="Substituent dată 3">
            <a:extLst>
              <a:ext uri="{FF2B5EF4-FFF2-40B4-BE49-F238E27FC236}">
                <a16:creationId xmlns:a16="http://schemas.microsoft.com/office/drawing/2014/main" id="{2472534F-03A6-408A-9BF1-303D0A440BA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0A24E181-0C50-4F43-A5A7-6FDD1500C708}"/>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grpSp>
        <p:nvGrpSpPr>
          <p:cNvPr id="9" name="Grup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1" name="Conector drept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grpSp>
        <p:nvGrpSpPr>
          <p:cNvPr id="13" name="Grup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5" name="Conector drept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sp>
        <p:nvSpPr>
          <p:cNvPr id="17" name="Subtitlu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rtlCol="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o-RO" noProof="0"/>
              <a:t>Faceți clic pentru a edita stilul de subtitlu coordonator</a:t>
            </a:r>
            <a:endParaRPr lang="ro-RO" noProof="0" dirty="0"/>
          </a:p>
        </p:txBody>
      </p:sp>
    </p:spTree>
    <p:extLst>
      <p:ext uri="{BB962C8B-B14F-4D97-AF65-F5344CB8AC3E}">
        <p14:creationId xmlns:p14="http://schemas.microsoft.com/office/powerpoint/2010/main" val="3791958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u și conținut cu imagine">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5021940" cy="804338"/>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205904"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993948"/>
            <a:ext cx="3251227" cy="100800"/>
            <a:chOff x="0" y="3240138"/>
            <a:chExt cx="3251227"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3208093"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150427"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6" name="Substituent text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215201" cy="1328330"/>
          </a:xfrm>
        </p:spPr>
        <p:txBody>
          <a:bodyPr lIns="0" tIns="0" rIns="0" bIns="0" rtlCol="0">
            <a:normAutofit/>
          </a:bodyPr>
          <a:lstStyle>
            <a:lvl1pPr marL="0" indent="0">
              <a:lnSpc>
                <a:spcPct val="100000"/>
              </a:lnSpc>
              <a:spcBef>
                <a:spcPts val="600"/>
              </a:spcBef>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Substituent imagine 7">
            <a:extLst>
              <a:ext uri="{FF2B5EF4-FFF2-40B4-BE49-F238E27FC236}">
                <a16:creationId xmlns:a16="http://schemas.microsoft.com/office/drawing/2014/main" id="{DE71F7A0-F439-470D-A1B8-556C960D112C}"/>
              </a:ext>
            </a:extLst>
          </p:cNvPr>
          <p:cNvSpPr>
            <a:spLocks noGrp="1"/>
          </p:cNvSpPr>
          <p:nvPr>
            <p:ph type="pic" sz="quarter" idx="15"/>
          </p:nvPr>
        </p:nvSpPr>
        <p:spPr>
          <a:xfrm>
            <a:off x="6103003" y="2490534"/>
            <a:ext cx="6083300" cy="2587752"/>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2539969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u și conținut">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ro-RO" noProof="0"/>
              <a:t>Faceți clic pentru a edita stilul de titlu coordonator</a:t>
            </a:r>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6" name="Substituent conținut 2">
            <a:extLst>
              <a:ext uri="{FF2B5EF4-FFF2-40B4-BE49-F238E27FC236}">
                <a16:creationId xmlns:a16="http://schemas.microsoft.com/office/drawing/2014/main" id="{DEA943F6-C418-4339-8C7E-A12127BDE29C}"/>
              </a:ext>
            </a:extLst>
          </p:cNvPr>
          <p:cNvSpPr>
            <a:spLocks noGrp="1"/>
          </p:cNvSpPr>
          <p:nvPr>
            <p:ph idx="1"/>
          </p:nvPr>
        </p:nvSpPr>
        <p:spPr>
          <a:xfrm>
            <a:off x="838200" y="1187777"/>
            <a:ext cx="10515600" cy="4534293"/>
          </a:xfrm>
        </p:spPr>
        <p:txBody>
          <a:bodyPr rtlCol="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784468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ouă tipuri de conținut">
    <p:spTree>
      <p:nvGrpSpPr>
        <p:cNvPr id="1" name=""/>
        <p:cNvGrpSpPr/>
        <p:nvPr/>
      </p:nvGrpSpPr>
      <p:grpSpPr>
        <a:xfrm>
          <a:off x="0" y="0"/>
          <a:ext cx="0" cy="0"/>
          <a:chOff x="0" y="0"/>
          <a:chExt cx="0" cy="0"/>
        </a:xfrm>
      </p:grpSpPr>
      <p:sp>
        <p:nvSpPr>
          <p:cNvPr id="9" name="Dreptunghi 8">
            <a:extLst>
              <a:ext uri="{FF2B5EF4-FFF2-40B4-BE49-F238E27FC236}">
                <a16:creationId xmlns:a16="http://schemas.microsoft.com/office/drawing/2014/main" id="{8B6FE9A2-5CE4-4652-97CE-3FF947D5485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ro-RO" noProof="0"/>
              <a:t>Faceți clic pentru a edita stilul de titlu coordonator</a:t>
            </a:r>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7" name="Substituent conținut 2">
            <a:extLst>
              <a:ext uri="{FF2B5EF4-FFF2-40B4-BE49-F238E27FC236}">
                <a16:creationId xmlns:a16="http://schemas.microsoft.com/office/drawing/2014/main" id="{3FD6D4E1-CC57-4556-9CB7-31B375477219}"/>
              </a:ext>
            </a:extLst>
          </p:cNvPr>
          <p:cNvSpPr>
            <a:spLocks noGrp="1"/>
          </p:cNvSpPr>
          <p:nvPr>
            <p:ph sz="half" idx="1"/>
          </p:nvPr>
        </p:nvSpPr>
        <p:spPr>
          <a:xfrm>
            <a:off x="838200" y="1159497"/>
            <a:ext cx="5181600" cy="4543719"/>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
        <p:nvSpPr>
          <p:cNvPr id="8" name="Substituent conținut 3">
            <a:extLst>
              <a:ext uri="{FF2B5EF4-FFF2-40B4-BE49-F238E27FC236}">
                <a16:creationId xmlns:a16="http://schemas.microsoft.com/office/drawing/2014/main" id="{2AE7A31C-D605-4363-B037-1938B9304C13}"/>
              </a:ext>
            </a:extLst>
          </p:cNvPr>
          <p:cNvSpPr>
            <a:spLocks noGrp="1"/>
          </p:cNvSpPr>
          <p:nvPr>
            <p:ph sz="half" idx="2"/>
          </p:nvPr>
        </p:nvSpPr>
        <p:spPr>
          <a:xfrm>
            <a:off x="6172200" y="1159497"/>
            <a:ext cx="5181600" cy="4543719"/>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884915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ație">
    <p:spTree>
      <p:nvGrpSpPr>
        <p:cNvPr id="1" name=""/>
        <p:cNvGrpSpPr/>
        <p:nvPr/>
      </p:nvGrpSpPr>
      <p:grpSpPr>
        <a:xfrm>
          <a:off x="0" y="0"/>
          <a:ext cx="0" cy="0"/>
          <a:chOff x="0" y="0"/>
          <a:chExt cx="0" cy="0"/>
        </a:xfrm>
      </p:grpSpPr>
      <p:sp>
        <p:nvSpPr>
          <p:cNvPr id="11" name="Dreptunghi 10">
            <a:extLst>
              <a:ext uri="{FF2B5EF4-FFF2-40B4-BE49-F238E27FC236}">
                <a16:creationId xmlns:a16="http://schemas.microsoft.com/office/drawing/2014/main" id="{A4B5E40D-C1A5-4C5A-BBA0-C3E41F028D0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ro-RO" noProof="0"/>
              <a:t>Faceți clic pentru a edita stilul de titlu coordonator</a:t>
            </a:r>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7" name="Substituent text 2">
            <a:extLst>
              <a:ext uri="{FF2B5EF4-FFF2-40B4-BE49-F238E27FC236}">
                <a16:creationId xmlns:a16="http://schemas.microsoft.com/office/drawing/2014/main" id="{85C650EE-495E-44EB-870B-AC85B18EBDB8}"/>
              </a:ext>
            </a:extLst>
          </p:cNvPr>
          <p:cNvSpPr>
            <a:spLocks noGrp="1"/>
          </p:cNvSpPr>
          <p:nvPr>
            <p:ph type="body" idx="1"/>
          </p:nvPr>
        </p:nvSpPr>
        <p:spPr>
          <a:xfrm>
            <a:off x="839788" y="1256955"/>
            <a:ext cx="5157787" cy="823912"/>
          </a:xfrm>
        </p:spPr>
        <p:txBody>
          <a:bodyPr rtlCol="0" anchor="b"/>
          <a:lstStyle>
            <a:lvl1pPr marL="0" indent="0">
              <a:buNone/>
              <a:defRPr sz="2400" b="1">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a:t>Faceţi clic pentru a edita Master stiluri text</a:t>
            </a:r>
          </a:p>
        </p:txBody>
      </p:sp>
      <p:sp>
        <p:nvSpPr>
          <p:cNvPr id="8" name="Substituent conținut 3">
            <a:extLst>
              <a:ext uri="{FF2B5EF4-FFF2-40B4-BE49-F238E27FC236}">
                <a16:creationId xmlns:a16="http://schemas.microsoft.com/office/drawing/2014/main" id="{77DCC2A5-8A6A-431F-BD6C-93E32539A0F4}"/>
              </a:ext>
            </a:extLst>
          </p:cNvPr>
          <p:cNvSpPr>
            <a:spLocks noGrp="1"/>
          </p:cNvSpPr>
          <p:nvPr>
            <p:ph sz="half" idx="2"/>
          </p:nvPr>
        </p:nvSpPr>
        <p:spPr>
          <a:xfrm>
            <a:off x="839788" y="2203414"/>
            <a:ext cx="5157787" cy="3397631"/>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
        <p:nvSpPr>
          <p:cNvPr id="9" name="Substituent text 4">
            <a:extLst>
              <a:ext uri="{FF2B5EF4-FFF2-40B4-BE49-F238E27FC236}">
                <a16:creationId xmlns:a16="http://schemas.microsoft.com/office/drawing/2014/main" id="{7FE620E9-8AD3-4771-8897-E65B461E2801}"/>
              </a:ext>
            </a:extLst>
          </p:cNvPr>
          <p:cNvSpPr>
            <a:spLocks noGrp="1"/>
          </p:cNvSpPr>
          <p:nvPr>
            <p:ph type="body" sz="quarter" idx="3"/>
          </p:nvPr>
        </p:nvSpPr>
        <p:spPr>
          <a:xfrm>
            <a:off x="6172200" y="1256955"/>
            <a:ext cx="5183188" cy="823912"/>
          </a:xfrm>
        </p:spPr>
        <p:txBody>
          <a:bodyPr rtlCol="0" anchor="b"/>
          <a:lstStyle>
            <a:lvl1pPr marL="0" indent="0">
              <a:buNone/>
              <a:defRPr sz="2400" b="1">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a:t>Faceţi clic pentru a edita Master stiluri text</a:t>
            </a:r>
          </a:p>
        </p:txBody>
      </p:sp>
      <p:sp>
        <p:nvSpPr>
          <p:cNvPr id="10" name="Substituent conținut 5">
            <a:extLst>
              <a:ext uri="{FF2B5EF4-FFF2-40B4-BE49-F238E27FC236}">
                <a16:creationId xmlns:a16="http://schemas.microsoft.com/office/drawing/2014/main" id="{B75F265B-9F81-4A64-A8D4-7D0A31CEA45A}"/>
              </a:ext>
            </a:extLst>
          </p:cNvPr>
          <p:cNvSpPr>
            <a:spLocks noGrp="1"/>
          </p:cNvSpPr>
          <p:nvPr>
            <p:ph sz="quarter" idx="4"/>
          </p:nvPr>
        </p:nvSpPr>
        <p:spPr>
          <a:xfrm>
            <a:off x="6172200" y="2203414"/>
            <a:ext cx="5183188" cy="3397631"/>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21408030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ținut cu legendă">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8" name="Titlu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rtlCol="0" anchor="b"/>
          <a:lstStyle>
            <a:lvl1pPr>
              <a:defRPr sz="3200"/>
            </a:lvl1pPr>
          </a:lstStyle>
          <a:p>
            <a:pPr rtl="0"/>
            <a:r>
              <a:rPr lang="ro-RO" noProof="0"/>
              <a:t>Faceți clic pentru a edita stilul de titlu coordonator</a:t>
            </a:r>
            <a:endParaRPr lang="ro-RO" noProof="0" dirty="0"/>
          </a:p>
        </p:txBody>
      </p:sp>
      <p:sp>
        <p:nvSpPr>
          <p:cNvPr id="9" name="Substituent text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a:t>Faceţi clic pentru a edita Master stiluri text</a:t>
            </a:r>
          </a:p>
        </p:txBody>
      </p:sp>
      <p:sp>
        <p:nvSpPr>
          <p:cNvPr id="10" name="Substituent conținut 2">
            <a:extLst>
              <a:ext uri="{FF2B5EF4-FFF2-40B4-BE49-F238E27FC236}">
                <a16:creationId xmlns:a16="http://schemas.microsoft.com/office/drawing/2014/main" id="{3AE79E65-3D1E-4444-9BD4-8578BF0C6484}"/>
              </a:ext>
            </a:extLst>
          </p:cNvPr>
          <p:cNvSpPr>
            <a:spLocks noGrp="1"/>
          </p:cNvSpPr>
          <p:nvPr>
            <p:ph idx="1"/>
          </p:nvPr>
        </p:nvSpPr>
        <p:spPr>
          <a:xfrm>
            <a:off x="5183188" y="457201"/>
            <a:ext cx="6172200" cy="5403850"/>
          </a:xfrm>
        </p:spPr>
        <p:txBody>
          <a:bodyPr rtlCol="0">
            <a:normAutofit/>
          </a:bodyPr>
          <a:lstStyle>
            <a:lvl1pPr>
              <a:defRPr sz="2400">
                <a:solidFill>
                  <a:schemeClr val="bg2"/>
                </a:solidFill>
              </a:defRPr>
            </a:lvl1pPr>
            <a:lvl2pPr>
              <a:defRPr sz="2000">
                <a:solidFill>
                  <a:schemeClr val="bg2"/>
                </a:solidFill>
              </a:defRPr>
            </a:lvl2pPr>
            <a:lvl3pPr>
              <a:defRPr sz="1800">
                <a:solidFill>
                  <a:schemeClr val="bg2"/>
                </a:solidFill>
              </a:defRPr>
            </a:lvl3pPr>
            <a:lvl4pPr>
              <a:defRPr sz="1600">
                <a:solidFill>
                  <a:schemeClr val="bg2"/>
                </a:solidFill>
              </a:defRPr>
            </a:lvl4pPr>
            <a:lvl5pPr>
              <a:defRPr sz="1600">
                <a:solidFill>
                  <a:schemeClr val="bg2"/>
                </a:solidFill>
              </a:defRPr>
            </a:lvl5pPr>
            <a:lvl6pPr>
              <a:defRPr sz="2000"/>
            </a:lvl6pPr>
            <a:lvl7pPr>
              <a:defRPr sz="2000"/>
            </a:lvl7pPr>
            <a:lvl8pPr>
              <a:defRPr sz="2000"/>
            </a:lvl8pPr>
            <a:lvl9pPr>
              <a:defRPr sz="2000"/>
            </a:lvl9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2127999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ine cu legendă">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8" name="Titlu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rtlCol="0" anchor="b"/>
          <a:lstStyle>
            <a:lvl1pPr>
              <a:defRPr sz="3200"/>
            </a:lvl1pPr>
          </a:lstStyle>
          <a:p>
            <a:pPr rtl="0"/>
            <a:r>
              <a:rPr lang="ro-RO" noProof="0"/>
              <a:t>Faceți clic pentru a edita stilul de titlu coordonator</a:t>
            </a:r>
            <a:endParaRPr lang="ro-RO" noProof="0" dirty="0"/>
          </a:p>
        </p:txBody>
      </p:sp>
      <p:sp>
        <p:nvSpPr>
          <p:cNvPr id="9" name="Substituent text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a:t>Faceţi clic pentru a edita Master stiluri text</a:t>
            </a:r>
          </a:p>
        </p:txBody>
      </p:sp>
      <p:sp>
        <p:nvSpPr>
          <p:cNvPr id="11" name="Substituent imagine 2">
            <a:extLst>
              <a:ext uri="{FF2B5EF4-FFF2-40B4-BE49-F238E27FC236}">
                <a16:creationId xmlns:a16="http://schemas.microsoft.com/office/drawing/2014/main" id="{1D23A006-AC57-4A0B-BC20-6D226A80CC78}"/>
              </a:ext>
            </a:extLst>
          </p:cNvPr>
          <p:cNvSpPr>
            <a:spLocks noGrp="1"/>
          </p:cNvSpPr>
          <p:nvPr>
            <p:ph type="pic" idx="1"/>
          </p:nvPr>
        </p:nvSpPr>
        <p:spPr>
          <a:xfrm>
            <a:off x="5183188" y="457201"/>
            <a:ext cx="6172200" cy="5403850"/>
          </a:xfrm>
        </p:spPr>
        <p:txBody>
          <a:bodyPr rtlCol="0">
            <a:normAutofit/>
          </a:bodyPr>
          <a:lstStyle>
            <a:lvl1pPr marL="0" indent="0">
              <a:buNone/>
              <a:defRPr sz="24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2585305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oar titlu">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ro-RO" noProof="0"/>
              <a:t>Faceți clic pentru a edita stilul de titlu coordonator</a:t>
            </a:r>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Tree>
    <p:extLst>
      <p:ext uri="{BB962C8B-B14F-4D97-AF65-F5344CB8AC3E}">
        <p14:creationId xmlns:p14="http://schemas.microsoft.com/office/powerpoint/2010/main" val="8839916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ecompletat">
    <p:spTree>
      <p:nvGrpSpPr>
        <p:cNvPr id="1" name=""/>
        <p:cNvGrpSpPr/>
        <p:nvPr/>
      </p:nvGrpSpPr>
      <p:grpSpPr>
        <a:xfrm>
          <a:off x="0" y="0"/>
          <a:ext cx="0" cy="0"/>
          <a:chOff x="0" y="0"/>
          <a:chExt cx="0" cy="0"/>
        </a:xfrm>
      </p:grpSpPr>
      <p:sp>
        <p:nvSpPr>
          <p:cNvPr id="6" name="Dreptunghi 5">
            <a:extLst>
              <a:ext uri="{FF2B5EF4-FFF2-40B4-BE49-F238E27FC236}">
                <a16:creationId xmlns:a16="http://schemas.microsoft.com/office/drawing/2014/main" id="{D9E60A5F-CE74-4F00-A5C2-F9742DDFFF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Tree>
    <p:extLst>
      <p:ext uri="{BB962C8B-B14F-4D97-AF65-F5344CB8AC3E}">
        <p14:creationId xmlns:p14="http://schemas.microsoft.com/office/powerpoint/2010/main" val="223171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spect titlu, imagine și conținut">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090118"/>
            <a:ext cx="4494133" cy="804338"/>
          </a:xfrm>
        </p:spPr>
        <p:txBody>
          <a:bodyPr lIns="0" tIns="0" rIns="0" bIns="0" rtlCol="0" anchor="b">
            <a:normAutofit/>
          </a:bodyPr>
          <a:lstStyle>
            <a:lvl1pPr>
              <a:defRPr sz="3600"/>
            </a:lvl1pPr>
          </a:lstStyle>
          <a:p>
            <a:pPr rtl="0"/>
            <a:r>
              <a:rPr lang="ro-RO" noProof="0" dirty="0"/>
              <a:t>FACEȚI CLIC PENTRU A EDITA</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243662"/>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924675" y="1993043"/>
            <a:ext cx="5267325" cy="100800"/>
            <a:chOff x="0" y="3240138"/>
            <a:chExt cx="3434400" cy="100800"/>
          </a:xfrm>
        </p:grpSpPr>
        <p:cxnSp>
          <p:nvCxnSpPr>
            <p:cNvPr id="12" name="Conector drept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2868443"/>
            <a:ext cx="4482996" cy="243260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2" name="Substituent imagine 7">
            <a:extLst>
              <a:ext uri="{FF2B5EF4-FFF2-40B4-BE49-F238E27FC236}">
                <a16:creationId xmlns:a16="http://schemas.microsoft.com/office/drawing/2014/main" id="{F0861AA2-8248-462C-B6D8-FFD829F41ED0}"/>
              </a:ext>
            </a:extLst>
          </p:cNvPr>
          <p:cNvSpPr>
            <a:spLocks noGrp="1"/>
          </p:cNvSpPr>
          <p:nvPr>
            <p:ph type="pic" sz="quarter" idx="15"/>
          </p:nvPr>
        </p:nvSpPr>
        <p:spPr>
          <a:xfrm>
            <a:off x="2854411" y="1472184"/>
            <a:ext cx="3246204" cy="5385816"/>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124763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spect titlu și conținut ver 2">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19359"/>
            <a:ext cx="5021940" cy="804338"/>
          </a:xfrm>
        </p:spPr>
        <p:txBody>
          <a:bodyPr lIns="0" tIns="0" rIns="0" bIns="0" rtlCol="0" anchor="b">
            <a:normAutofit/>
          </a:bodyPr>
          <a:lstStyle>
            <a:lvl1pPr>
              <a:defRPr sz="3600"/>
            </a:lvl1pPr>
          </a:lstStyle>
          <a:p>
            <a:pPr rtl="0"/>
            <a:r>
              <a:rPr lang="ro-RO" noProof="0" dirty="0"/>
              <a:t>FACEȚI CLIC PENTRU A EDITA</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3122284"/>
            <a:ext cx="2555857" cy="100800"/>
            <a:chOff x="0" y="3240138"/>
            <a:chExt cx="2555857"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249218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455057"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Substituent text 2">
            <a:extLst>
              <a:ext uri="{FF2B5EF4-FFF2-40B4-BE49-F238E27FC236}">
                <a16:creationId xmlns:a16="http://schemas.microsoft.com/office/drawing/2014/main" id="{4C9D5785-B116-4BE7-AC26-5CD6481FFA6A}"/>
              </a:ext>
            </a:extLst>
          </p:cNvPr>
          <p:cNvSpPr>
            <a:spLocks noGrp="1"/>
          </p:cNvSpPr>
          <p:nvPr>
            <p:ph type="body" idx="14" hasCustomPrompt="1"/>
          </p:nvPr>
        </p:nvSpPr>
        <p:spPr>
          <a:xfrm>
            <a:off x="815720" y="3392200"/>
            <a:ext cx="5009495" cy="221017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3" name="Substituent imagine 7">
            <a:extLst>
              <a:ext uri="{FF2B5EF4-FFF2-40B4-BE49-F238E27FC236}">
                <a16:creationId xmlns:a16="http://schemas.microsoft.com/office/drawing/2014/main" id="{278C2B8F-0B29-449C-AFFD-42BB56FA1595}"/>
              </a:ext>
            </a:extLst>
          </p:cNvPr>
          <p:cNvSpPr>
            <a:spLocks noGrp="1"/>
          </p:cNvSpPr>
          <p:nvPr>
            <p:ph type="pic" sz="quarter" idx="15"/>
          </p:nvPr>
        </p:nvSpPr>
        <p:spPr>
          <a:xfrm>
            <a:off x="6108356" y="-20834"/>
            <a:ext cx="5245444" cy="5385816"/>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23103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spect de conținut pictograme">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400317" y="707529"/>
            <a:ext cx="4494133" cy="569086"/>
          </a:xfrm>
        </p:spPr>
        <p:txBody>
          <a:bodyPr lIns="0" tIns="0" rIns="0" bIns="0" rtlCol="0" anchor="b">
            <a:normAutofit/>
          </a:bodyPr>
          <a:lstStyle>
            <a:lvl1pPr>
              <a:defRPr sz="3600"/>
            </a:lvl1pPr>
          </a:lstStyle>
          <a:p>
            <a:pPr rtl="0"/>
            <a:r>
              <a:rPr lang="ro-RO" noProof="0" dirty="0"/>
              <a:t>FACEȚI CLIC PENTRU A EDITA</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400317" y="1625821"/>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430402" y="1375202"/>
            <a:ext cx="5761598" cy="100800"/>
            <a:chOff x="-322276" y="3240138"/>
            <a:chExt cx="3756676"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322276" y="3290538"/>
              <a:ext cx="37062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2920469" y="3291840"/>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4" name="Substituent imagine 3">
            <a:extLst>
              <a:ext uri="{FF2B5EF4-FFF2-40B4-BE49-F238E27FC236}">
                <a16:creationId xmlns:a16="http://schemas.microsoft.com/office/drawing/2014/main" id="{1EDA47E0-9B2C-45BF-A34A-E7069690AEF4}"/>
              </a:ext>
            </a:extLst>
          </p:cNvPr>
          <p:cNvSpPr>
            <a:spLocks noGrp="1"/>
          </p:cNvSpPr>
          <p:nvPr>
            <p:ph type="pic" sz="quarter" idx="15"/>
          </p:nvPr>
        </p:nvSpPr>
        <p:spPr>
          <a:xfrm>
            <a:off x="2090460" y="3273552"/>
            <a:ext cx="640080" cy="658368"/>
          </a:xfrm>
        </p:spPr>
        <p:txBody>
          <a:bodyPr rtlCol="0" anchor="ctr" anchorCtr="0">
            <a:normAutofit/>
          </a:bodyPr>
          <a:lstStyle>
            <a:lvl1pPr marL="0" indent="0" algn="ctr">
              <a:buNone/>
              <a:defRPr sz="900"/>
            </a:lvl1pPr>
          </a:lstStyle>
          <a:p>
            <a:pPr rtl="0"/>
            <a:r>
              <a:rPr lang="ro-RO" noProof="0"/>
              <a:t>Faceți clic pe pictogramă pentru a adăuga o imagine</a:t>
            </a:r>
            <a:endParaRPr lang="ro-RO" noProof="0" dirty="0"/>
          </a:p>
        </p:txBody>
      </p:sp>
      <p:sp>
        <p:nvSpPr>
          <p:cNvPr id="22" name="Substituent text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831850" y="3291840"/>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stiluri de text</a:t>
            </a:r>
          </a:p>
        </p:txBody>
      </p:sp>
      <p:sp>
        <p:nvSpPr>
          <p:cNvPr id="23" name="Substituent text 2">
            <a:extLst>
              <a:ext uri="{FF2B5EF4-FFF2-40B4-BE49-F238E27FC236}">
                <a16:creationId xmlns:a16="http://schemas.microsoft.com/office/drawing/2014/main" id="{C7A796C4-1255-4B26-B034-EFB1284B77EB}"/>
              </a:ext>
            </a:extLst>
          </p:cNvPr>
          <p:cNvSpPr>
            <a:spLocks noGrp="1"/>
          </p:cNvSpPr>
          <p:nvPr>
            <p:ph type="body" idx="17" hasCustomPrompt="1"/>
          </p:nvPr>
        </p:nvSpPr>
        <p:spPr>
          <a:xfrm>
            <a:off x="2920469" y="4427608"/>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4" name="Substituent imagine 3">
            <a:extLst>
              <a:ext uri="{FF2B5EF4-FFF2-40B4-BE49-F238E27FC236}">
                <a16:creationId xmlns:a16="http://schemas.microsoft.com/office/drawing/2014/main" id="{7F406E84-6EA1-4D34-8016-6A41F065FF76}"/>
              </a:ext>
            </a:extLst>
          </p:cNvPr>
          <p:cNvSpPr>
            <a:spLocks noGrp="1"/>
          </p:cNvSpPr>
          <p:nvPr>
            <p:ph type="pic" sz="quarter" idx="18"/>
          </p:nvPr>
        </p:nvSpPr>
        <p:spPr>
          <a:xfrm>
            <a:off x="2090460" y="4409320"/>
            <a:ext cx="640080" cy="658368"/>
          </a:xfrm>
        </p:spPr>
        <p:txBody>
          <a:bodyPr rtlCol="0" anchor="ctr" anchorCtr="0">
            <a:normAutofit/>
          </a:bodyPr>
          <a:lstStyle>
            <a:lvl1pPr marL="0" indent="0" algn="ctr">
              <a:buNone/>
              <a:defRPr sz="900"/>
            </a:lvl1pPr>
          </a:lstStyle>
          <a:p>
            <a:pPr rtl="0"/>
            <a:r>
              <a:rPr lang="ro-RO" noProof="0"/>
              <a:t>Faceți clic pe pictogramă pentru a adăuga o imagine</a:t>
            </a:r>
            <a:endParaRPr lang="ro-RO" noProof="0" dirty="0"/>
          </a:p>
        </p:txBody>
      </p:sp>
      <p:sp>
        <p:nvSpPr>
          <p:cNvPr id="25" name="Substituent text 2">
            <a:extLst>
              <a:ext uri="{FF2B5EF4-FFF2-40B4-BE49-F238E27FC236}">
                <a16:creationId xmlns:a16="http://schemas.microsoft.com/office/drawing/2014/main" id="{7965133B-076D-4FAD-8D2A-C24FE2619C80}"/>
              </a:ext>
            </a:extLst>
          </p:cNvPr>
          <p:cNvSpPr>
            <a:spLocks noGrp="1"/>
          </p:cNvSpPr>
          <p:nvPr>
            <p:ph type="body" idx="19" hasCustomPrompt="1"/>
          </p:nvPr>
        </p:nvSpPr>
        <p:spPr>
          <a:xfrm>
            <a:off x="831850" y="4427608"/>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stiluri de text</a:t>
            </a:r>
          </a:p>
        </p:txBody>
      </p:sp>
      <p:sp>
        <p:nvSpPr>
          <p:cNvPr id="26" name="Substituent text 2">
            <a:extLst>
              <a:ext uri="{FF2B5EF4-FFF2-40B4-BE49-F238E27FC236}">
                <a16:creationId xmlns:a16="http://schemas.microsoft.com/office/drawing/2014/main" id="{CABE6307-1A20-419D-A352-17FF0286600B}"/>
              </a:ext>
            </a:extLst>
          </p:cNvPr>
          <p:cNvSpPr>
            <a:spLocks noGrp="1"/>
          </p:cNvSpPr>
          <p:nvPr>
            <p:ph type="body" idx="20" hasCustomPrompt="1"/>
          </p:nvPr>
        </p:nvSpPr>
        <p:spPr>
          <a:xfrm>
            <a:off x="8549426" y="3291840"/>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7" name="Substituent imagine 3">
            <a:extLst>
              <a:ext uri="{FF2B5EF4-FFF2-40B4-BE49-F238E27FC236}">
                <a16:creationId xmlns:a16="http://schemas.microsoft.com/office/drawing/2014/main" id="{D2C5C227-18EE-4D6A-AA31-30B8F7CD20AE}"/>
              </a:ext>
            </a:extLst>
          </p:cNvPr>
          <p:cNvSpPr>
            <a:spLocks noGrp="1"/>
          </p:cNvSpPr>
          <p:nvPr>
            <p:ph type="pic" sz="quarter" idx="21"/>
          </p:nvPr>
        </p:nvSpPr>
        <p:spPr>
          <a:xfrm>
            <a:off x="7719417" y="3273552"/>
            <a:ext cx="640080" cy="658368"/>
          </a:xfrm>
        </p:spPr>
        <p:txBody>
          <a:bodyPr rtlCol="0" anchor="ctr" anchorCtr="0">
            <a:normAutofit/>
          </a:bodyPr>
          <a:lstStyle>
            <a:lvl1pPr marL="0" indent="0" algn="ctr">
              <a:buNone/>
              <a:defRPr sz="900"/>
            </a:lvl1pPr>
          </a:lstStyle>
          <a:p>
            <a:pPr rtl="0"/>
            <a:r>
              <a:rPr lang="ro-RO" noProof="0"/>
              <a:t>Faceți clic pe pictogramă pentru a adăuga o imagine</a:t>
            </a:r>
            <a:endParaRPr lang="ro-RO" noProof="0" dirty="0"/>
          </a:p>
        </p:txBody>
      </p:sp>
      <p:sp>
        <p:nvSpPr>
          <p:cNvPr id="28" name="Substituent text 2">
            <a:extLst>
              <a:ext uri="{FF2B5EF4-FFF2-40B4-BE49-F238E27FC236}">
                <a16:creationId xmlns:a16="http://schemas.microsoft.com/office/drawing/2014/main" id="{6ABEA821-83E0-4C10-98A8-5F29E246F741}"/>
              </a:ext>
            </a:extLst>
          </p:cNvPr>
          <p:cNvSpPr>
            <a:spLocks noGrp="1"/>
          </p:cNvSpPr>
          <p:nvPr>
            <p:ph type="body" idx="22" hasCustomPrompt="1"/>
          </p:nvPr>
        </p:nvSpPr>
        <p:spPr>
          <a:xfrm>
            <a:off x="6460807" y="3291840"/>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stiluri de text</a:t>
            </a:r>
          </a:p>
        </p:txBody>
      </p:sp>
      <p:sp>
        <p:nvSpPr>
          <p:cNvPr id="29" name="Substituent text 2">
            <a:extLst>
              <a:ext uri="{FF2B5EF4-FFF2-40B4-BE49-F238E27FC236}">
                <a16:creationId xmlns:a16="http://schemas.microsoft.com/office/drawing/2014/main" id="{CA1DC741-B44F-4275-A1D5-B8D26A3390B3}"/>
              </a:ext>
            </a:extLst>
          </p:cNvPr>
          <p:cNvSpPr>
            <a:spLocks noGrp="1"/>
          </p:cNvSpPr>
          <p:nvPr>
            <p:ph type="body" idx="23" hasCustomPrompt="1"/>
          </p:nvPr>
        </p:nvSpPr>
        <p:spPr>
          <a:xfrm>
            <a:off x="8549426" y="4427608"/>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0" name="Substituent imagine 3">
            <a:extLst>
              <a:ext uri="{FF2B5EF4-FFF2-40B4-BE49-F238E27FC236}">
                <a16:creationId xmlns:a16="http://schemas.microsoft.com/office/drawing/2014/main" id="{C550F6C4-BE33-415F-B0BC-B47EDC1BDACB}"/>
              </a:ext>
            </a:extLst>
          </p:cNvPr>
          <p:cNvSpPr>
            <a:spLocks noGrp="1"/>
          </p:cNvSpPr>
          <p:nvPr>
            <p:ph type="pic" sz="quarter" idx="24"/>
          </p:nvPr>
        </p:nvSpPr>
        <p:spPr>
          <a:xfrm>
            <a:off x="7719417" y="4409320"/>
            <a:ext cx="640080" cy="658368"/>
          </a:xfrm>
        </p:spPr>
        <p:txBody>
          <a:bodyPr rtlCol="0" anchor="ctr" anchorCtr="0">
            <a:normAutofit/>
          </a:bodyPr>
          <a:lstStyle>
            <a:lvl1pPr marL="0" indent="0" algn="ctr">
              <a:buNone/>
              <a:defRPr sz="900"/>
            </a:lvl1pPr>
          </a:lstStyle>
          <a:p>
            <a:pPr rtl="0"/>
            <a:r>
              <a:rPr lang="ro-RO" noProof="0"/>
              <a:t>Faceți clic pe pictogramă pentru a adăuga o imagine</a:t>
            </a:r>
            <a:endParaRPr lang="ro-RO" noProof="0" dirty="0"/>
          </a:p>
        </p:txBody>
      </p:sp>
      <p:sp>
        <p:nvSpPr>
          <p:cNvPr id="31" name="Substituent text 2">
            <a:extLst>
              <a:ext uri="{FF2B5EF4-FFF2-40B4-BE49-F238E27FC236}">
                <a16:creationId xmlns:a16="http://schemas.microsoft.com/office/drawing/2014/main" id="{4C0830D2-D692-4161-8ECB-338703C94351}"/>
              </a:ext>
            </a:extLst>
          </p:cNvPr>
          <p:cNvSpPr>
            <a:spLocks noGrp="1"/>
          </p:cNvSpPr>
          <p:nvPr>
            <p:ph type="body" idx="25" hasCustomPrompt="1"/>
          </p:nvPr>
        </p:nvSpPr>
        <p:spPr>
          <a:xfrm>
            <a:off x="6460807" y="4427608"/>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stiluri de text</a:t>
            </a:r>
          </a:p>
        </p:txBody>
      </p:sp>
    </p:spTree>
    <p:extLst>
      <p:ext uri="{BB962C8B-B14F-4D97-AF65-F5344CB8AC3E}">
        <p14:creationId xmlns:p14="http://schemas.microsoft.com/office/powerpoint/2010/main" val="331145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pect monitor și conținut">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4464049" cy="804338"/>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443165"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Dreptunghi 7">
            <a:extLst>
              <a:ext uri="{FF2B5EF4-FFF2-40B4-BE49-F238E27FC236}">
                <a16:creationId xmlns:a16="http://schemas.microsoft.com/office/drawing/2014/main" id="{4ACF4ED1-C6C8-4C5C-8C14-4FF197588C03}"/>
              </a:ext>
            </a:extLst>
          </p:cNvPr>
          <p:cNvSpPr/>
          <p:nvPr userDrawn="1"/>
        </p:nvSpPr>
        <p:spPr>
          <a:xfrm>
            <a:off x="6192163" y="1435133"/>
            <a:ext cx="5175504" cy="4187952"/>
          </a:xfrm>
          <a:prstGeom prst="rect">
            <a:avLst/>
          </a:prstGeom>
          <a:blipFill>
            <a:blip r:embed="rId2">
              <a:extLst>
                <a:ext uri="{96DAC541-7B7A-43D3-8B79-37D633B846F1}">
                  <asvg:svgBlip xmlns:asvg="http://schemas.microsoft.com/office/drawing/2016/SVG/main" r:embed="rId3"/>
                </a:ext>
              </a:extLst>
            </a:blip>
            <a:srcRect/>
            <a:stretch>
              <a:fillRect t="1504" b="15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993948"/>
            <a:ext cx="2313811" cy="100800"/>
            <a:chOff x="0" y="3240138"/>
            <a:chExt cx="2313811"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2277035"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213011"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6" name="Substituent text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452987" cy="1328330"/>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Substituent imagine 9">
            <a:extLst>
              <a:ext uri="{FF2B5EF4-FFF2-40B4-BE49-F238E27FC236}">
                <a16:creationId xmlns:a16="http://schemas.microsoft.com/office/drawing/2014/main" id="{6B8B3AB3-C02D-418C-A9E2-AA65DE78350D}"/>
              </a:ext>
            </a:extLst>
          </p:cNvPr>
          <p:cNvSpPr>
            <a:spLocks noGrp="1"/>
          </p:cNvSpPr>
          <p:nvPr>
            <p:ph type="pic" sz="quarter" idx="15"/>
          </p:nvPr>
        </p:nvSpPr>
        <p:spPr>
          <a:xfrm>
            <a:off x="6362829" y="1673942"/>
            <a:ext cx="4853962" cy="3141406"/>
          </a:xfrm>
          <a:ln w="254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269886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pect de conținut titlu și subtitlu">
    <p:spTree>
      <p:nvGrpSpPr>
        <p:cNvPr id="1" name=""/>
        <p:cNvGrpSpPr/>
        <p:nvPr/>
      </p:nvGrpSpPr>
      <p:grpSpPr>
        <a:xfrm>
          <a:off x="0" y="0"/>
          <a:ext cx="0" cy="0"/>
          <a:chOff x="0" y="0"/>
          <a:chExt cx="0" cy="0"/>
        </a:xfrm>
      </p:grpSpPr>
      <p:sp>
        <p:nvSpPr>
          <p:cNvPr id="22" name="Substituent imagine 7">
            <a:extLst>
              <a:ext uri="{FF2B5EF4-FFF2-40B4-BE49-F238E27FC236}">
                <a16:creationId xmlns:a16="http://schemas.microsoft.com/office/drawing/2014/main" id="{093DA11F-BC94-447C-B660-9C906BED01B1}"/>
              </a:ext>
            </a:extLst>
          </p:cNvPr>
          <p:cNvSpPr>
            <a:spLocks noGrp="1"/>
          </p:cNvSpPr>
          <p:nvPr>
            <p:ph type="pic" sz="quarter" idx="15"/>
          </p:nvPr>
        </p:nvSpPr>
        <p:spPr>
          <a:xfrm>
            <a:off x="0" y="1682496"/>
            <a:ext cx="12191999" cy="3493008"/>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3863976" y="696584"/>
            <a:ext cx="4464049" cy="569086"/>
          </a:xfrm>
        </p:spPr>
        <p:txBody>
          <a:bodyPr lIns="0" tIns="0" rIns="0" bIns="0" rtlCol="0" anchor="b">
            <a:normAutofit/>
          </a:bodyPr>
          <a:lstStyle>
            <a:lvl1pPr algn="ct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3884860" y="1983086"/>
            <a:ext cx="4443165" cy="569085"/>
          </a:xfrm>
        </p:spPr>
        <p:txBody>
          <a:bodyPr lIns="0" tIns="0" rIns="0" bIns="0" rtlCol="0">
            <a:normAutofit/>
          </a:bodyPr>
          <a:lstStyle>
            <a:lvl1pPr marL="0" indent="0" algn="ct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9" name="Grup 8">
            <a:extLst>
              <a:ext uri="{FF2B5EF4-FFF2-40B4-BE49-F238E27FC236}">
                <a16:creationId xmlns:a16="http://schemas.microsoft.com/office/drawing/2014/main" id="{78842051-6173-4CC2-8C4A-8AE31FE7BA54}"/>
              </a:ext>
            </a:extLst>
          </p:cNvPr>
          <p:cNvGrpSpPr/>
          <p:nvPr userDrawn="1"/>
        </p:nvGrpSpPr>
        <p:grpSpPr>
          <a:xfrm>
            <a:off x="4886226" y="1373283"/>
            <a:ext cx="2423908" cy="100800"/>
            <a:chOff x="2929238" y="1373283"/>
            <a:chExt cx="2423908" cy="100800"/>
          </a:xfrm>
        </p:grpSpPr>
        <p:grpSp>
          <p:nvGrpSpPr>
            <p:cNvPr id="15" name="Grup 14">
              <a:extLst>
                <a:ext uri="{FF2B5EF4-FFF2-40B4-BE49-F238E27FC236}">
                  <a16:creationId xmlns:a16="http://schemas.microsoft.com/office/drawing/2014/main" id="{B7317392-EF87-4050-8BBE-32F74B0CF15A}"/>
                </a:ext>
              </a:extLst>
            </p:cNvPr>
            <p:cNvGrpSpPr/>
            <p:nvPr userDrawn="1"/>
          </p:nvGrpSpPr>
          <p:grpSpPr>
            <a:xfrm>
              <a:off x="2972372" y="1373283"/>
              <a:ext cx="2380774" cy="100800"/>
              <a:chOff x="-177106" y="3237441"/>
              <a:chExt cx="2380774"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177106" y="3290538"/>
                <a:ext cx="231169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102868" y="3237441"/>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21" name="Oval 20">
              <a:extLst>
                <a:ext uri="{FF2B5EF4-FFF2-40B4-BE49-F238E27FC236}">
                  <a16:creationId xmlns:a16="http://schemas.microsoft.com/office/drawing/2014/main" id="{5D1C3636-C306-4492-8D46-194288459CAF}"/>
                </a:ext>
              </a:extLst>
            </p:cNvPr>
            <p:cNvSpPr/>
            <p:nvPr userDrawn="1"/>
          </p:nvSpPr>
          <p:spPr>
            <a:xfrm>
              <a:off x="2929238" y="1373283"/>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3235028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spect trei conținuturi">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rtlCol="0" anchor="b">
            <a:normAutofit/>
          </a:bodyPr>
          <a:lstStyle>
            <a:lvl1pPr algn="r">
              <a:defRPr sz="3600"/>
            </a:lvl1pPr>
          </a:lstStyle>
          <a:p>
            <a:pPr rtl="0"/>
            <a:r>
              <a:rPr lang="ro-RO" noProof="0"/>
              <a:t>Faceți clic pentru a edita stilul de titlu coordonator</a:t>
            </a:r>
            <a:endParaRPr lang="ro-RO" noProof="0" dirty="0"/>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7294605" y="1375202"/>
            <a:ext cx="4897395" cy="100800"/>
            <a:chOff x="304632" y="3240138"/>
            <a:chExt cx="3057763"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304632" y="3290538"/>
              <a:ext cx="3014044"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296671"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226927"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2" name="Substituent text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226927"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6" name="Substituent text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1226927"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1</a:t>
            </a:r>
          </a:p>
        </p:txBody>
      </p:sp>
      <p:sp>
        <p:nvSpPr>
          <p:cNvPr id="34" name="Substituent text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4871314"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5" name="Substituent text 15">
            <a:extLst>
              <a:ext uri="{FF2B5EF4-FFF2-40B4-BE49-F238E27FC236}">
                <a16:creationId xmlns:a16="http://schemas.microsoft.com/office/drawing/2014/main" id="{7A54608E-523B-47AC-B8A6-3E8FE9A15847}"/>
              </a:ext>
            </a:extLst>
          </p:cNvPr>
          <p:cNvSpPr>
            <a:spLocks noGrp="1"/>
          </p:cNvSpPr>
          <p:nvPr>
            <p:ph type="body" sz="quarter" idx="28" hasCustomPrompt="1"/>
          </p:nvPr>
        </p:nvSpPr>
        <p:spPr>
          <a:xfrm>
            <a:off x="4871314"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a:t>
            </a:r>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871314"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7" name="Substituent text 2">
            <a:extLst>
              <a:ext uri="{FF2B5EF4-FFF2-40B4-BE49-F238E27FC236}">
                <a16:creationId xmlns:a16="http://schemas.microsoft.com/office/drawing/2014/main" id="{E0D32F26-CEE2-4420-A43D-B008AE2D1DDC}"/>
              </a:ext>
            </a:extLst>
          </p:cNvPr>
          <p:cNvSpPr>
            <a:spLocks noGrp="1"/>
          </p:cNvSpPr>
          <p:nvPr>
            <p:ph type="body" idx="30" hasCustomPrompt="1"/>
          </p:nvPr>
        </p:nvSpPr>
        <p:spPr>
          <a:xfrm>
            <a:off x="8515702"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8" name="Substituent text 15">
            <a:extLst>
              <a:ext uri="{FF2B5EF4-FFF2-40B4-BE49-F238E27FC236}">
                <a16:creationId xmlns:a16="http://schemas.microsoft.com/office/drawing/2014/main" id="{DBC2890A-FFF7-4606-A262-6D464BA5D997}"/>
              </a:ext>
            </a:extLst>
          </p:cNvPr>
          <p:cNvSpPr>
            <a:spLocks noGrp="1"/>
          </p:cNvSpPr>
          <p:nvPr>
            <p:ph type="body" sz="quarter" idx="31" hasCustomPrompt="1"/>
          </p:nvPr>
        </p:nvSpPr>
        <p:spPr>
          <a:xfrm>
            <a:off x="8515702"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3</a:t>
            </a:r>
          </a:p>
        </p:txBody>
      </p:sp>
      <p:sp>
        <p:nvSpPr>
          <p:cNvPr id="39" name="Substituent text 2">
            <a:extLst>
              <a:ext uri="{FF2B5EF4-FFF2-40B4-BE49-F238E27FC236}">
                <a16:creationId xmlns:a16="http://schemas.microsoft.com/office/drawing/2014/main" id="{268E1254-8C59-4B9B-A775-45CA3D655514}"/>
              </a:ext>
            </a:extLst>
          </p:cNvPr>
          <p:cNvSpPr>
            <a:spLocks noGrp="1"/>
          </p:cNvSpPr>
          <p:nvPr>
            <p:ph type="body" idx="32" hasCustomPrompt="1"/>
          </p:nvPr>
        </p:nvSpPr>
        <p:spPr>
          <a:xfrm>
            <a:off x="8515702"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21" name="Conector drept 20">
            <a:extLst>
              <a:ext uri="{FF2B5EF4-FFF2-40B4-BE49-F238E27FC236}">
                <a16:creationId xmlns:a16="http://schemas.microsoft.com/office/drawing/2014/main" id="{8E47DC43-D8A0-4F17-B897-D8B07A6F1B47}"/>
              </a:ext>
            </a:extLst>
          </p:cNvPr>
          <p:cNvCxnSpPr/>
          <p:nvPr userDrawn="1"/>
        </p:nvCxnSpPr>
        <p:spPr>
          <a:xfrm>
            <a:off x="2205335" y="3256107"/>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ector drept 28">
            <a:extLst>
              <a:ext uri="{FF2B5EF4-FFF2-40B4-BE49-F238E27FC236}">
                <a16:creationId xmlns:a16="http://schemas.microsoft.com/office/drawing/2014/main" id="{D201F265-08ED-497A-BE5C-62220829348F}"/>
              </a:ext>
            </a:extLst>
          </p:cNvPr>
          <p:cNvCxnSpPr/>
          <p:nvPr userDrawn="1"/>
        </p:nvCxnSpPr>
        <p:spPr>
          <a:xfrm>
            <a:off x="5849839" y="3255785"/>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3440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titlu 1">
            <a:extLst>
              <a:ext uri="{FF2B5EF4-FFF2-40B4-BE49-F238E27FC236}">
                <a16:creationId xmlns:a16="http://schemas.microsoft.com/office/drawing/2014/main" id="{6967058B-89E0-4460-AB21-21747CB3A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ro-RO" noProof="0" dirty="0"/>
              <a:t>Faceți clic pentru a edita stilul de titlu coordonator</a:t>
            </a:r>
          </a:p>
        </p:txBody>
      </p:sp>
      <p:sp>
        <p:nvSpPr>
          <p:cNvPr id="3" name="Substituent text 2">
            <a:extLst>
              <a:ext uri="{FF2B5EF4-FFF2-40B4-BE49-F238E27FC236}">
                <a16:creationId xmlns:a16="http://schemas.microsoft.com/office/drawing/2014/main" id="{7201C5EB-04D6-4050-930C-5F6907528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ro-RO" noProof="0" dirty="0"/>
              <a:t>Editați stilurile de text coordonator</a:t>
            </a:r>
          </a:p>
          <a:p>
            <a:pPr lvl="1" rtl="0"/>
            <a:r>
              <a:rPr lang="ro-RO" noProof="0" dirty="0"/>
              <a:t>Al doilea nivel</a:t>
            </a:r>
          </a:p>
          <a:p>
            <a:pPr lvl="2" rtl="0"/>
            <a:r>
              <a:rPr lang="ro-RO" noProof="0" dirty="0"/>
              <a:t>Al treilea nivel</a:t>
            </a:r>
          </a:p>
          <a:p>
            <a:pPr lvl="3" rtl="0"/>
            <a:r>
              <a:rPr lang="ro-RO" noProof="0" dirty="0"/>
              <a:t>Al patrulea nivel</a:t>
            </a:r>
          </a:p>
          <a:p>
            <a:pPr lvl="4" rtl="0"/>
            <a:r>
              <a:rPr lang="ro-RO" noProof="0" dirty="0"/>
              <a:t>Al cincilea nivel</a:t>
            </a:r>
          </a:p>
        </p:txBody>
      </p:sp>
      <p:sp>
        <p:nvSpPr>
          <p:cNvPr id="4" name="Substituent dată 3">
            <a:extLst>
              <a:ext uri="{FF2B5EF4-FFF2-40B4-BE49-F238E27FC236}">
                <a16:creationId xmlns:a16="http://schemas.microsoft.com/office/drawing/2014/main" id="{A732220F-109C-4A57-81E9-C6279EDA1374}"/>
              </a:ext>
            </a:extLst>
          </p:cNvPr>
          <p:cNvSpPr>
            <a:spLocks noGrp="1"/>
          </p:cNvSpPr>
          <p:nvPr>
            <p:ph type="dt" sz="half" idx="2"/>
          </p:nvPr>
        </p:nvSpPr>
        <p:spPr>
          <a:xfrm>
            <a:off x="10016836" y="5878720"/>
            <a:ext cx="1336964" cy="298800"/>
          </a:xfrm>
          <a:prstGeom prst="rect">
            <a:avLst/>
          </a:prstGeom>
        </p:spPr>
        <p:txBody>
          <a:bodyPr vert="horz" lIns="0" tIns="0" rIns="0" bIns="0" rtlCol="0" anchor="ctr"/>
          <a:lstStyle>
            <a:lvl1pPr algn="r">
              <a:defRPr sz="1000">
                <a:solidFill>
                  <a:schemeClr val="bg1">
                    <a:lumMod val="50000"/>
                    <a:lumOff val="50000"/>
                  </a:schemeClr>
                </a:solidFill>
              </a:defRPr>
            </a:lvl1pPr>
          </a:lstStyle>
          <a:p>
            <a:pPr rtl="0"/>
            <a:r>
              <a:rPr lang="ro-RO" noProof="0" dirty="0"/>
              <a:t>DD.MM.20XX</a:t>
            </a:r>
          </a:p>
        </p:txBody>
      </p:sp>
      <p:sp>
        <p:nvSpPr>
          <p:cNvPr id="5" name="Substituent subsol 4">
            <a:extLst>
              <a:ext uri="{FF2B5EF4-FFF2-40B4-BE49-F238E27FC236}">
                <a16:creationId xmlns:a16="http://schemas.microsoft.com/office/drawing/2014/main" id="{0A25404F-F26F-42E5-BA15-C0373FC1CF2B}"/>
              </a:ext>
            </a:extLst>
          </p:cNvPr>
          <p:cNvSpPr>
            <a:spLocks noGrp="1"/>
          </p:cNvSpPr>
          <p:nvPr>
            <p:ph type="ftr" sz="quarter" idx="3"/>
          </p:nvPr>
        </p:nvSpPr>
        <p:spPr>
          <a:xfrm>
            <a:off x="1169960" y="5878720"/>
            <a:ext cx="2915733" cy="298800"/>
          </a:xfrm>
          <a:prstGeom prst="rect">
            <a:avLst/>
          </a:prstGeom>
        </p:spPr>
        <p:txBody>
          <a:bodyPr vert="horz" lIns="91440" tIns="45720" rIns="91440" bIns="45720" rtlCol="0" anchor="ctr"/>
          <a:lstStyle>
            <a:lvl1pPr algn="l">
              <a:defRPr sz="1000">
                <a:solidFill>
                  <a:schemeClr val="bg1">
                    <a:lumMod val="50000"/>
                    <a:lumOff val="50000"/>
                  </a:schemeClr>
                </a:solidFill>
              </a:defRPr>
            </a:lvl1pPr>
          </a:lstStyle>
          <a:p>
            <a:pPr rtl="0"/>
            <a:r>
              <a:rPr lang="ro-RO" noProof="0" dirty="0"/>
              <a:t>ADĂUGAREA UNUI SUBSOL</a:t>
            </a:r>
          </a:p>
        </p:txBody>
      </p:sp>
      <p:sp>
        <p:nvSpPr>
          <p:cNvPr id="6" name="Substituent număr diapozitiv 5">
            <a:extLst>
              <a:ext uri="{FF2B5EF4-FFF2-40B4-BE49-F238E27FC236}">
                <a16:creationId xmlns:a16="http://schemas.microsoft.com/office/drawing/2014/main" id="{41725174-FA04-488F-9F0C-3CD1D1483FA9}"/>
              </a:ext>
            </a:extLst>
          </p:cNvPr>
          <p:cNvSpPr>
            <a:spLocks noGrp="1"/>
          </p:cNvSpPr>
          <p:nvPr>
            <p:ph type="sldNum" sz="quarter" idx="4"/>
          </p:nvPr>
        </p:nvSpPr>
        <p:spPr>
          <a:xfrm>
            <a:off x="778643" y="5879656"/>
            <a:ext cx="354492" cy="297307"/>
          </a:xfrm>
          <a:prstGeom prst="rect">
            <a:avLst/>
          </a:prstGeom>
        </p:spPr>
        <p:txBody>
          <a:bodyPr vert="horz" lIns="91440" tIns="45720" rIns="91440" bIns="45720" rtlCol="0" anchor="ctr"/>
          <a:lstStyle>
            <a:lvl1pPr algn="ctr">
              <a:defRPr sz="1000">
                <a:solidFill>
                  <a:schemeClr val="bg2"/>
                </a:solidFill>
              </a:defRPr>
            </a:lvl1pPr>
          </a:lstStyle>
          <a:p>
            <a:pPr rtl="0"/>
            <a:fld id="{8D581BC7-E183-40DB-AC97-C19EA4EB8894}" type="slidenum">
              <a:rPr lang="ro-RO" noProof="0" smtClean="0"/>
              <a:pPr rtl="0"/>
              <a:t>‹#›</a:t>
            </a:fld>
            <a:endParaRPr lang="ro-RO" noProof="0" dirty="0"/>
          </a:p>
        </p:txBody>
      </p:sp>
      <p:sp>
        <p:nvSpPr>
          <p:cNvPr id="7" name="Oval 6">
            <a:extLst>
              <a:ext uri="{FF2B5EF4-FFF2-40B4-BE49-F238E27FC236}">
                <a16:creationId xmlns:a16="http://schemas.microsoft.com/office/drawing/2014/main" id="{7FEF1588-F385-48F3-800A-554A9423E77A}"/>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0" name="Conector drept 9">
            <a:extLst>
              <a:ext uri="{FF2B5EF4-FFF2-40B4-BE49-F238E27FC236}">
                <a16:creationId xmlns:a16="http://schemas.microsoft.com/office/drawing/2014/main" id="{440B0943-F568-4674-8FA4-B435B1E466AF}"/>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2DE7FD5-7941-43A1-8663-42AE40546A4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3" name="Conector drept 12">
            <a:extLst>
              <a:ext uri="{FF2B5EF4-FFF2-40B4-BE49-F238E27FC236}">
                <a16:creationId xmlns:a16="http://schemas.microsoft.com/office/drawing/2014/main" id="{97791EE5-EF06-4BF8-84C6-EC24114E73F5}"/>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86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90" r:id="rId33"/>
    <p:sldLayoutId id="2147483691" r:id="rId34"/>
    <p:sldLayoutId id="2147483688" r:id="rId35"/>
    <p:sldLayoutId id="2147483689" r:id="rId36"/>
  </p:sldLayoutIdLst>
  <p:hf hdr="0"/>
  <p:txStyles>
    <p:titleStyle>
      <a:lvl1pPr algn="l" defTabSz="914400" rtl="0" eaLnBrk="1" latinLnBrk="0" hangingPunct="1">
        <a:lnSpc>
          <a:spcPct val="90000"/>
        </a:lnSpc>
        <a:spcBef>
          <a:spcPct val="0"/>
        </a:spcBef>
        <a:buNone/>
        <a:defRPr sz="3600" b="1" kern="1200">
          <a:solidFill>
            <a:schemeClr val="bg2"/>
          </a:solidFill>
          <a:latin typeface="Tahoma" panose="020B060403050404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7" userDrawn="1">
          <p15:clr>
            <a:srgbClr val="F26B43"/>
          </p15:clr>
        </p15:guide>
        <p15:guide id="2" pos="7174" userDrawn="1">
          <p15:clr>
            <a:srgbClr val="F26B43"/>
          </p15:clr>
        </p15:guide>
        <p15:guide id="3" pos="506" userDrawn="1">
          <p15:clr>
            <a:srgbClr val="F26B43"/>
          </p15:clr>
        </p15:guide>
        <p15:guide id="4" orient="horz" pos="3793" userDrawn="1">
          <p15:clr>
            <a:srgbClr val="F26B43"/>
          </p15:clr>
        </p15:guide>
        <p15:guide id="5" pos="3840" userDrawn="1">
          <p15:clr>
            <a:srgbClr val="F26B43"/>
          </p15:clr>
        </p15:guide>
        <p15:guide id="6" orient="horz" pos="2160" userDrawn="1">
          <p15:clr>
            <a:srgbClr val="F26B43"/>
          </p15:clr>
        </p15:guide>
        <p15:guide id="7" pos="3318" userDrawn="1">
          <p15:clr>
            <a:srgbClr val="F26B43"/>
          </p15:clr>
        </p15:guide>
        <p15:guide id="8" pos="436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31.xml"/><Relationship Id="rId1" Type="http://schemas.openxmlformats.org/officeDocument/2006/relationships/video" Target="https://www.youtube.com/embed/vpF0f0ye-5g?list=PL_sEzBOxLFAgUO9xBswNK37zTLFNGMco0" TargetMode="External"/><Relationship Id="rId4" Type="http://schemas.openxmlformats.org/officeDocument/2006/relationships/hyperlink" Target="https://www.youtube.com/watch?v=vpF0f0ye-5g&amp;list=PL_sEzBOxLFAgUO9xBswNK37zTLFNGMco0&amp;index=6"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www.shop-einstal.ro/pompe-si-hidrofoare/grupuri-de-pompare-ape-curate/grup-pompare-electronic-cu-alternanta-2-x-mci-10-5t-41689301060.html#group=group&amp;photo=id-1" TargetMode="External"/><Relationship Id="rId7" Type="http://schemas.openxmlformats.org/officeDocument/2006/relationships/image" Target="../media/image26.jpeg"/><Relationship Id="rId2" Type="http://schemas.openxmlformats.org/officeDocument/2006/relationships/hyperlink" Target="https://web-catalog.viega.com/ro_RO/html/Asamblare/Sisteme-de-tevi/Masini-de-presare/bcdde0a11a052761ac114094015ce76f_7_ro_RO/bcdde0a11a052761ac114094015ce76f_7_ro_RO.html" TargetMode="External"/><Relationship Id="rId1" Type="http://schemas.openxmlformats.org/officeDocument/2006/relationships/slideLayout" Target="../slideLayouts/slideLayout31.xml"/><Relationship Id="rId6" Type="http://schemas.openxmlformats.org/officeDocument/2006/relationships/image" Target="../media/image25.jpeg"/><Relationship Id="rId5" Type="http://schemas.openxmlformats.org/officeDocument/2006/relationships/image" Target="../media/image24.jpeg"/><Relationship Id="rId10" Type="http://schemas.openxmlformats.org/officeDocument/2006/relationships/image" Target="../media/image29.png"/><Relationship Id="rId4" Type="http://schemas.openxmlformats.org/officeDocument/2006/relationships/image" Target="../media/image23.jpe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hyperlink" Target="https://www.shop-einstal.ro/pompe-si-hidrofoare/grupuri-de-pompare-ape-curate/grup-pompare-electronic-cu-alternanta-2-x-mci-10-5t-41689301060.html#group=group&amp;photo=id-1" TargetMode="External"/><Relationship Id="rId7" Type="http://schemas.openxmlformats.org/officeDocument/2006/relationships/image" Target="../media/image33.png"/><Relationship Id="rId2" Type="http://schemas.openxmlformats.org/officeDocument/2006/relationships/hyperlink" Target="https://web-catalog.viega.com/ro_RO/html/Asamblare/Sisteme-de-tevi/Profipress/e0311a2c727798b5ac1140951424f46a_19_ro_RO/e0311a2c727798b5ac1140951424f46a_19_ro_RO.html" TargetMode="External"/><Relationship Id="rId1" Type="http://schemas.openxmlformats.org/officeDocument/2006/relationships/slideLayout" Target="../slideLayouts/slideLayout31.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hyperlink" Target="https://www.shop-einstal.ro/pompe-si-hidrofoare/grupuri-de-pompare-ape-curate/grup-pompare-electronic-cu-alternanta-2-x-mci-10-5t-41689301060.html#group=group&amp;photo=id-1" TargetMode="External"/><Relationship Id="rId2" Type="http://schemas.openxmlformats.org/officeDocument/2006/relationships/hyperlink" Target="https://web-catalog.viega.com/ro_RO/html/Asamblare/Sisteme-de-tevi/Profipress/e0311a2c727798b5ac1140951424f46a_19_ro_RO/e0311a2c727798b5ac1140951424f46a_19_ro_RO.html" TargetMode="External"/><Relationship Id="rId1" Type="http://schemas.openxmlformats.org/officeDocument/2006/relationships/slideLayout" Target="../slideLayouts/slideLayout31.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hyperlink" Target="https://www.shop-einstal.ro/pompe-si-hidrofoare/grupuri-de-pompare-ape-curate/grup-pompare-electronic-cu-alternanta-2-x-mci-10-5t-41689301060.html#group=group&amp;photo=id-1" TargetMode="External"/><Relationship Id="rId7" Type="http://schemas.openxmlformats.org/officeDocument/2006/relationships/image" Target="../media/image38.png"/><Relationship Id="rId2" Type="http://schemas.openxmlformats.org/officeDocument/2006/relationships/hyperlink" Target="https://web-catalog.viega.com/ro_RO/html/Asamblare/Sisteme-de-tevi/Profipress/e0311a2c727798b5ac1140951424f46a_19_ro_RO/e0311a2c727798b5ac1140951424f46a_19_ro_RO.html" TargetMode="External"/><Relationship Id="rId1" Type="http://schemas.openxmlformats.org/officeDocument/2006/relationships/slideLayout" Target="../slideLayouts/slideLayout31.xml"/><Relationship Id="rId6" Type="http://schemas.openxmlformats.org/officeDocument/2006/relationships/customXml" Target="../ink/ink1.xml"/><Relationship Id="rId11" Type="http://schemas.openxmlformats.org/officeDocument/2006/relationships/image" Target="../media/image40.png"/><Relationship Id="rId5" Type="http://schemas.openxmlformats.org/officeDocument/2006/relationships/image" Target="../media/image37.png"/><Relationship Id="rId10" Type="http://schemas.openxmlformats.org/officeDocument/2006/relationships/customXml" Target="../ink/ink3.xml"/><Relationship Id="rId4" Type="http://schemas.openxmlformats.org/officeDocument/2006/relationships/image" Target="../media/image36.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hyperlink" Target="https://www.shop-einstal.ro/pompe-si-hidrofoare/grupuri-de-pompare-ape-curate/grup-pompare-electronic-cu-alternanta-2-x-mci-10-5t-41689301060.html#group=group&amp;photo=id-1" TargetMode="External"/><Relationship Id="rId2" Type="http://schemas.openxmlformats.org/officeDocument/2006/relationships/hyperlink" Target="https://www.viega.ro/ro/products/Catalog/Sisteme-de-tevi/Masini-de-presare/Scule-pentru-pregatirea-tevii/Dipozitiv-de-taiat-tevi/Dipozitiv-de-taiat-tevi-2290.html" TargetMode="External"/><Relationship Id="rId1" Type="http://schemas.openxmlformats.org/officeDocument/2006/relationships/slideLayout" Target="../slideLayouts/slideLayout31.xml"/><Relationship Id="rId6" Type="http://schemas.openxmlformats.org/officeDocument/2006/relationships/image" Target="../media/image42.png"/><Relationship Id="rId5" Type="http://schemas.openxmlformats.org/officeDocument/2006/relationships/hyperlink" Target="https://web-catalog.viega.com/ro_RO/html/Asamblare/Sisteme-de-tevi/Profipress/e0311a2c727798b5ac1140951424f46a_19_ro_RO/e0311a2c727798b5ac1140951424f46a_19_ro_RO.html" TargetMode="Externa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hyperlink" Target="https://web-catalog.viega.com/ro_RO/html/Asamblare/Sisteme-de-tevi/Prestabo/4455a94069c02d38ac11409523db97da_19_ro_RO/4455a94069c02d38ac11409523db97da_19_ro_RO.html" TargetMode="External"/><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hyperlink" Target="https://www.shop-einstal.ro/pompe-si-hidrofoare/grupuri-de-pompare-ape-curate/grup-pompare-electronic-cu-alternanta-2-x-mci-10-5t-41689301060.html#group=group&amp;photo=id-1"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agW5yknAGmI" TargetMode="External"/><Relationship Id="rId2" Type="http://schemas.openxmlformats.org/officeDocument/2006/relationships/slideLayout" Target="../slideLayouts/slideLayout31.xml"/><Relationship Id="rId1" Type="http://schemas.openxmlformats.org/officeDocument/2006/relationships/video" Target="https://www.youtube.com/embed/agW5yknAGmI?feature=oembed" TargetMode="External"/><Relationship Id="rId4" Type="http://schemas.openxmlformats.org/officeDocument/2006/relationships/image" Target="../media/image45.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hyperlink" Target="https://www.shop-einstal.ro/pompe-si-hidrofoare/grupuri-de-pompare-ape-curate/grup-pompare-electronic-cu-alternanta-2-x-mci-10-5t-41689301060.html#group=group&amp;photo=id-1" TargetMode="External"/><Relationship Id="rId2" Type="http://schemas.openxmlformats.org/officeDocument/2006/relationships/hyperlink" Target="https://www.uponor.com/ro-ro/catalog/sisteme-de-tevi-multistrat/tevi-multistrat/uni-pipe-plus/uponor-uni-pipe-plus-multistrat-s" TargetMode="External"/><Relationship Id="rId1" Type="http://schemas.openxmlformats.org/officeDocument/2006/relationships/slideLayout" Target="../slideLayouts/slideLayout4.xml"/><Relationship Id="rId6" Type="http://schemas.openxmlformats.org/officeDocument/2006/relationships/hyperlink" Target="https://www.uponor.com/ro-ro/catalog/unelte/sertizare/pressing/uponor-s-press-trusa-manuala-de-sertizare" TargetMode="External"/><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31.xml"/><Relationship Id="rId6" Type="http://schemas.openxmlformats.org/officeDocument/2006/relationships/image" Target="../media/image52.png"/><Relationship Id="rId11" Type="http://schemas.openxmlformats.org/officeDocument/2006/relationships/hyperlink" Target="https://www.shop-einstal.ro/pompe-si-hidrofoare/grupuri-de-pompare-ape-curate/grup-pompare-electronic-cu-alternanta-2-x-mci-10-5t-41689301060.html#group=group&amp;photo=id-1" TargetMode="External"/><Relationship Id="rId5" Type="http://schemas.openxmlformats.org/officeDocument/2006/relationships/image" Target="../media/image51.png"/><Relationship Id="rId10" Type="http://schemas.openxmlformats.org/officeDocument/2006/relationships/hyperlink" Target="https://www.uponor.com/ro-ro/catalog/sisteme-de-tevi-multistrat/fitting-uri-pentru-tevi-multistrat/s-press-plus" TargetMode="External"/><Relationship Id="rId4" Type="http://schemas.openxmlformats.org/officeDocument/2006/relationships/image" Target="../media/image50.png"/><Relationship Id="rId9"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hyperlink" Target="https://www.shop-einstal.ro/pompe-si-hidrofoare/grupuri-de-pompare-ape-curate/grup-pompare-electronic-cu-alternanta-2-x-mci-10-5t-41689301060.html#group=group&amp;photo=id-1" TargetMode="External"/><Relationship Id="rId2" Type="http://schemas.openxmlformats.org/officeDocument/2006/relationships/hyperlink" Target="https://www.uponor.com/ro-ro/catalog/sisteme-de-tevi-multistrat/fitting-uri-pentru-tevi-multistrat/s-press-plus/uponor-s-press-plus-niplu-sertizare-ppsu" TargetMode="External"/><Relationship Id="rId1" Type="http://schemas.openxmlformats.org/officeDocument/2006/relationships/slideLayout" Target="../slideLayouts/slideLayout31.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hyperlink" Target="https://www.shop-einstal.ro/pompe-si-hidrofoare/grupuri-de-pompare-ape-curate/grup-pompare-electronic-cu-alternanta-2-x-mci-10-5t-41689301060.html#group=group&amp;photo=id-1" TargetMode="External"/><Relationship Id="rId7" Type="http://schemas.openxmlformats.org/officeDocument/2006/relationships/hyperlink" Target="https://www.uponor.com/ro-ro/catalog/unelte/sertizare/pressing/uponor-s-press-trusa-manuala-de-sertizare" TargetMode="External"/><Relationship Id="rId2" Type="http://schemas.openxmlformats.org/officeDocument/2006/relationships/hyperlink" Target="https://www.uponor.com/ro-ro/catalog/sisteme-de-tevi-multistrat/fitting-uri-pentru-tevi-multistrat/s-press-plus/uponor-s-press-plus-niplu-sertizare-ppsu" TargetMode="External"/><Relationship Id="rId1" Type="http://schemas.openxmlformats.org/officeDocument/2006/relationships/slideLayout" Target="../slideLayouts/slideLayout3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slideLayout" Target="../slideLayouts/slideLayout31.xml"/><Relationship Id="rId1" Type="http://schemas.openxmlformats.org/officeDocument/2006/relationships/video" Target="https://www.youtube.com/embed/_A24J4CICi4?list=PLsxkHchv9GMIw5foBLrn9w1lkGTjUE5yW" TargetMode="External"/><Relationship Id="rId4" Type="http://schemas.openxmlformats.org/officeDocument/2006/relationships/hyperlink" Target="https://www.youtube.com/watch?v=_A24J4CICi4&amp;list=PLsxkHchv9GMIw5foBLrn9w1lkGTjUE5yW&amp;index=2"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hyperlink" Target="https://www.shop-einstal.ro/pompe-si-hidrofoare/grupuri-de-pompare-ape-curate/grup-pompare-electronic-cu-alternanta-2-x-mci-10-5t-41689301060.html#group=group&amp;photo=id-1" TargetMode="External"/><Relationship Id="rId2" Type="http://schemas.openxmlformats.org/officeDocument/2006/relationships/hyperlink" Target="https://www.uponor.com/ro-ro/produse/alimentarea-cu-apa-potabila/sistemul-pe-xa" TargetMode="External"/><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hyperlink" Target="https://www.shop-einstal.ro/pompe-si-hidrofoare/grupuri-de-pompare-ape-curate/grup-pompare-electronic-cu-alternanta-2-x-mci-10-5t-41689301060.html#group=group&amp;photo=id-1" TargetMode="External"/><Relationship Id="rId7" Type="http://schemas.openxmlformats.org/officeDocument/2006/relationships/image" Target="../media/image66.png"/><Relationship Id="rId2" Type="http://schemas.openxmlformats.org/officeDocument/2006/relationships/hyperlink" Target="https://www.uponor.com/ro-ro/catalog/sisteme-de-tevi-pex/fitting-uri-pentru-tevi-pex/q-e" TargetMode="Externa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hyperlink" Target="https://www.shop-einstal.ro/pompe-si-hidrofoare/grupuri-de-pompare-ape-curate/grup-pompare-electronic-cu-alternanta-2-x-mci-10-5t-41689301060.html#group=group&amp;photo=id-1" TargetMode="External"/><Relationship Id="rId4" Type="http://schemas.openxmlformats.org/officeDocument/2006/relationships/hyperlink" Target="https://www.viega.com/content/dam/viegadm/en/temp/content_assets/eu/service/downloads_viega_com/romania/769000_brochure_presssystems_ro_net.pdf"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FsUf5ps1Tjs" TargetMode="External"/><Relationship Id="rId2" Type="http://schemas.openxmlformats.org/officeDocument/2006/relationships/slideLayout" Target="../slideLayouts/slideLayout31.xml"/><Relationship Id="rId1" Type="http://schemas.openxmlformats.org/officeDocument/2006/relationships/video" Target="https://www.youtube.com/embed/FsUf5ps1Tjs?feature=oembed" TargetMode="External"/><Relationship Id="rId4" Type="http://schemas.openxmlformats.org/officeDocument/2006/relationships/image" Target="../media/image6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hyperlink" Target="http://www.youtube.com/" TargetMode="External"/><Relationship Id="rId7" Type="http://schemas.openxmlformats.org/officeDocument/2006/relationships/image" Target="../media/image68.jpe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hyperlink" Target="http://www.viega.ro/" TargetMode="External"/><Relationship Id="rId5" Type="http://schemas.openxmlformats.org/officeDocument/2006/relationships/hyperlink" Target="http://www.viega.com/" TargetMode="External"/><Relationship Id="rId4" Type="http://schemas.openxmlformats.org/officeDocument/2006/relationships/hyperlink" Target="http://www.uponor.com/ro-ro"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s://www.shop-einstal.ro/pompe-si-hidrofoare/grupuri-de-pompare-ape-curate/grup-pompare-electronic-cu-alternanta-2-x-mci-10-5t-41689301060.html#group=group&amp;photo=id-1" TargetMode="External"/><Relationship Id="rId5" Type="http://schemas.openxmlformats.org/officeDocument/2006/relationships/hyperlink" Target="https://www.viega.com/content/dam/viegadm/en/temp/content_assets/eu/service/downloads_viega_com/romania/769000_brochure_presssystems_ro_net.pdf" TargetMode="Externa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hyperlink" Target="https://www.viega.com/content/dam/viegadm/download-assets/en_com/rum%C3%A4nien/Viega_A_G3_RO_K_2023.pdf" TargetMode="External"/><Relationship Id="rId5" Type="http://schemas.openxmlformats.org/officeDocument/2006/relationships/hyperlink" Target="https://www.shop-einstal.ro/pompe-si-hidrofoare/grupuri-de-pompare-ape-curate/grup-pompare-electronic-cu-alternanta-2-x-mci-10-5t-41689301060.html#group=group&amp;photo=id-1" TargetMode="External"/><Relationship Id="rId4" Type="http://schemas.openxmlformats.org/officeDocument/2006/relationships/hyperlink" Target="https://www.viega.com/content/dam/viegadm/en/temp/content_assets/eu/service/downloads_viega_com/romania/769000_brochure_presssystems_ro_net.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31.xml"/><Relationship Id="rId1" Type="http://schemas.openxmlformats.org/officeDocument/2006/relationships/video" Target="https://www.youtube.com/embed/8Hd8nv4VgUU?feature=oembed" TargetMode="External"/><Relationship Id="rId4" Type="http://schemas.openxmlformats.org/officeDocument/2006/relationships/hyperlink" Target="https://www.youtube.com/watch?v=8Hd8nv4VgUU&amp;t=2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shop-einstal.ro/pompe-si-hidrofoare/grupuri-de-pompare-ape-curate/grup-pompare-electronic-cu-alternanta-2-x-mci-10-5t-41689301060.html#group=group&amp;photo=id-1" TargetMode="External"/><Relationship Id="rId2" Type="http://schemas.openxmlformats.org/officeDocument/2006/relationships/hyperlink" Target="https://www.viega.ro/ro/products/Catalog/Sisteme-de-tevi/Masini-de-presare/Sistem-de-scule-de-presare/Pressgun-6/Pressgun-6-B-Masina-de-presare-2295-5.html" TargetMode="External"/><Relationship Id="rId1" Type="http://schemas.openxmlformats.org/officeDocument/2006/relationships/slideLayout" Target="../slideLayouts/slideLayout31.xml"/><Relationship Id="rId6" Type="http://schemas.openxmlformats.org/officeDocument/2006/relationships/hyperlink" Target="https://web-catalog.viega.com/ro_RO/html/Asamblare/Sisteme-de-tevi/Masini-de-presare/796b41c48a130027ac1140941be00545_2_ro_RO/796b41c48a130027ac1140941be00545_2_ro_RO.html"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hyperlink" Target="https://www.shop-einstal.ro/pompe-si-hidrofoare/grupuri-de-pompare-ape-curate/grup-pompare-electronic-cu-alternanta-2-x-mci-10-5t-41689301060.html#group=group&amp;photo=id-1" TargetMode="External"/><Relationship Id="rId7" Type="http://schemas.openxmlformats.org/officeDocument/2006/relationships/image" Target="../media/image19.jpeg"/><Relationship Id="rId2" Type="http://schemas.openxmlformats.org/officeDocument/2006/relationships/hyperlink" Target="https://web-catalog.viega.com/ro_RO/html/Asamblare/Sisteme-de-tevi/Masini-de-presare/796b41c48a130027ac1140941be00545_2_ro_RO/796b41c48a130027ac1140941be00545_2_ro_RO.html" TargetMode="External"/><Relationship Id="rId1" Type="http://schemas.openxmlformats.org/officeDocument/2006/relationships/slideLayout" Target="../slideLayouts/slideLayout3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9"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u 3">
            <a:extLst>
              <a:ext uri="{FF2B5EF4-FFF2-40B4-BE49-F238E27FC236}">
                <a16:creationId xmlns:a16="http://schemas.microsoft.com/office/drawing/2014/main" id="{54F6FF42-70E3-4A7F-B5D8-2928FCB71A74}"/>
              </a:ext>
            </a:extLst>
          </p:cNvPr>
          <p:cNvSpPr>
            <a:spLocks noGrp="1"/>
          </p:cNvSpPr>
          <p:nvPr>
            <p:ph type="ctrTitle"/>
          </p:nvPr>
        </p:nvSpPr>
        <p:spPr>
          <a:xfrm>
            <a:off x="7776" y="2698113"/>
            <a:ext cx="12176448" cy="1340509"/>
          </a:xfrm>
        </p:spPr>
        <p:txBody>
          <a:bodyPr rtlCol="0">
            <a:normAutofit/>
          </a:bodyPr>
          <a:lstStyle/>
          <a:p>
            <a:r>
              <a:rPr lang="en-GB" sz="4400" dirty="0">
                <a:ea typeface="Tahoma" panose="020B0604030504040204" pitchFamily="34" charset="0"/>
                <a:cs typeface="Tahoma" panose="020B0604030504040204" pitchFamily="34" charset="0"/>
              </a:rPr>
              <a:t>ORGANE DE MA</a:t>
            </a:r>
            <a:r>
              <a:rPr lang="ro-RO" sz="4400" dirty="0">
                <a:ea typeface="Tahoma" panose="020B0604030504040204" pitchFamily="34" charset="0"/>
                <a:cs typeface="Tahoma" panose="020B0604030504040204" pitchFamily="34" charset="0"/>
              </a:rPr>
              <a:t>ȘINI ȘI TEHNOLOGIE MECANICĂ PENTRU INSTALAȚII</a:t>
            </a:r>
          </a:p>
        </p:txBody>
      </p:sp>
      <p:sp>
        <p:nvSpPr>
          <p:cNvPr id="5" name="Subtitlu 4">
            <a:extLst>
              <a:ext uri="{FF2B5EF4-FFF2-40B4-BE49-F238E27FC236}">
                <a16:creationId xmlns:a16="http://schemas.microsoft.com/office/drawing/2014/main" id="{F40A11AA-C85D-4AF4-92B2-0F4E36F4EC91}"/>
              </a:ext>
            </a:extLst>
          </p:cNvPr>
          <p:cNvSpPr>
            <a:spLocks noGrp="1"/>
          </p:cNvSpPr>
          <p:nvPr>
            <p:ph type="subTitle" idx="1"/>
          </p:nvPr>
        </p:nvSpPr>
        <p:spPr/>
        <p:txBody>
          <a:bodyPr rtlCol="0">
            <a:normAutofit/>
          </a:bodyPr>
          <a:lstStyle/>
          <a:p>
            <a:r>
              <a:rPr lang="ro-RO" dirty="0">
                <a:latin typeface="Calibri" panose="020F0502020204030204" pitchFamily="34" charset="0"/>
                <a:ea typeface="Calibri" panose="020F0502020204030204" pitchFamily="34" charset="0"/>
                <a:cs typeface="Calibri" panose="020F0502020204030204" pitchFamily="34" charset="0"/>
              </a:rPr>
              <a:t>Ș. l. dr. ing. </a:t>
            </a:r>
            <a:r>
              <a:rPr lang="en-US" dirty="0">
                <a:latin typeface="Calibri" panose="020F0502020204030204" pitchFamily="34" charset="0"/>
                <a:ea typeface="Calibri" panose="020F0502020204030204" pitchFamily="34" charset="0"/>
                <a:cs typeface="Calibri" panose="020F0502020204030204" pitchFamily="34" charset="0"/>
              </a:rPr>
              <a:t>Constantin CILIBIU</a:t>
            </a:r>
            <a:endParaRPr lang="ro-RO"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040483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CD4CD6D0-1850-C948-1AF6-8D3ED7D65A6F}"/>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dirty="0"/>
              <a:t>15.10.2025</a:t>
            </a:r>
            <a:endParaRPr lang="ro-RO" noProof="0" dirty="0"/>
          </a:p>
        </p:txBody>
      </p:sp>
      <p:sp>
        <p:nvSpPr>
          <p:cNvPr id="3" name="Substituent subsol 2">
            <a:extLst>
              <a:ext uri="{FF2B5EF4-FFF2-40B4-BE49-F238E27FC236}">
                <a16:creationId xmlns:a16="http://schemas.microsoft.com/office/drawing/2014/main" id="{89303352-CF8E-CEC1-C3AD-7070A970D841}"/>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Sertizarea conductelor din cupru</a:t>
            </a:r>
            <a:endParaRPr lang="ro-RO" noProof="0" dirty="0"/>
          </a:p>
        </p:txBody>
      </p:sp>
      <p:sp>
        <p:nvSpPr>
          <p:cNvPr id="4" name="Substituent număr diapozitiv 3">
            <a:extLst>
              <a:ext uri="{FF2B5EF4-FFF2-40B4-BE49-F238E27FC236}">
                <a16:creationId xmlns:a16="http://schemas.microsoft.com/office/drawing/2014/main" id="{E998B441-EC57-43B0-84EE-38C439789DC3}"/>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10</a:t>
            </a:fld>
            <a:endParaRPr lang="ro-RO" noProof="0"/>
          </a:p>
        </p:txBody>
      </p:sp>
      <p:pic>
        <p:nvPicPr>
          <p:cNvPr id="15" name="Media online 14" title="Pressgun 6 Plus e Picco 6 Plus con Viega Tool Services: soluzioni innovative per pressare smart">
            <a:hlinkClick r:id="" action="ppaction://media"/>
            <a:extLst>
              <a:ext uri="{FF2B5EF4-FFF2-40B4-BE49-F238E27FC236}">
                <a16:creationId xmlns:a16="http://schemas.microsoft.com/office/drawing/2014/main" id="{00303AAB-BF7D-DF4F-7F55-7A335166D120}"/>
              </a:ext>
            </a:extLst>
          </p:cNvPr>
          <p:cNvPicPr>
            <a:picLocks noRot="1" noChangeAspect="1"/>
          </p:cNvPicPr>
          <p:nvPr>
            <a:videoFile r:link="rId1"/>
          </p:nvPr>
        </p:nvPicPr>
        <p:blipFill>
          <a:blip r:embed="rId3"/>
          <a:stretch>
            <a:fillRect/>
          </a:stretch>
        </p:blipFill>
        <p:spPr>
          <a:xfrm>
            <a:off x="2182761" y="680480"/>
            <a:ext cx="8236872" cy="4650194"/>
          </a:xfrm>
          <a:prstGeom prst="rect">
            <a:avLst/>
          </a:prstGeom>
        </p:spPr>
      </p:pic>
      <p:sp>
        <p:nvSpPr>
          <p:cNvPr id="16" name="CasetăText 15">
            <a:extLst>
              <a:ext uri="{FF2B5EF4-FFF2-40B4-BE49-F238E27FC236}">
                <a16:creationId xmlns:a16="http://schemas.microsoft.com/office/drawing/2014/main" id="{A809723F-44EE-2426-5DD9-5B68AD5D7B34}"/>
              </a:ext>
            </a:extLst>
          </p:cNvPr>
          <p:cNvSpPr txBox="1"/>
          <p:nvPr/>
        </p:nvSpPr>
        <p:spPr>
          <a:xfrm>
            <a:off x="3036032" y="5410001"/>
            <a:ext cx="6119933" cy="369332"/>
          </a:xfrm>
          <a:prstGeom prst="rect">
            <a:avLst/>
          </a:prstGeom>
          <a:noFill/>
        </p:spPr>
        <p:txBody>
          <a:bodyPr wrap="square">
            <a:spAutoFit/>
          </a:bodyPr>
          <a:lstStyle/>
          <a:p>
            <a:pPr algn="ctr"/>
            <a:r>
              <a:rPr lang="ro-RO" b="1" dirty="0">
                <a:solidFill>
                  <a:schemeClr val="tx2"/>
                </a:solidFill>
                <a:ea typeface="Calibri" panose="020F0502020204030204" pitchFamily="34" charset="0"/>
                <a:cs typeface="Calibri" panose="020F0502020204030204" pitchFamily="34" charset="0"/>
              </a:rPr>
              <a:t>Video 2 </a:t>
            </a:r>
            <a:r>
              <a:rPr lang="en-US" b="1" dirty="0">
                <a:solidFill>
                  <a:schemeClr val="tx2"/>
                </a:solidFill>
                <a:ea typeface="Calibri" panose="020F0502020204030204" pitchFamily="34" charset="0"/>
                <a:cs typeface="Calibri" panose="020F0502020204030204" pitchFamily="34" charset="0"/>
              </a:rPr>
              <a:t>Ma</a:t>
            </a:r>
            <a:r>
              <a:rPr lang="ro-RO" b="1" dirty="0" err="1">
                <a:solidFill>
                  <a:schemeClr val="tx2"/>
                </a:solidFill>
                <a:ea typeface="Calibri" panose="020F0502020204030204" pitchFamily="34" charset="0"/>
                <a:cs typeface="Calibri" panose="020F0502020204030204" pitchFamily="34" charset="0"/>
              </a:rPr>
              <a:t>șini</a:t>
            </a:r>
            <a:r>
              <a:rPr lang="ro-RO" b="1" dirty="0">
                <a:solidFill>
                  <a:schemeClr val="tx2"/>
                </a:solidFill>
                <a:ea typeface="Calibri" panose="020F0502020204030204" pitchFamily="34" charset="0"/>
                <a:cs typeface="Calibri" panose="020F0502020204030204" pitchFamily="34" charset="0"/>
              </a:rPr>
              <a:t> de sertizare [</a:t>
            </a:r>
            <a:r>
              <a:rPr lang="ro-RO" b="1" dirty="0">
                <a:solidFill>
                  <a:schemeClr val="tx2"/>
                </a:solidFill>
                <a:ea typeface="Calibri" panose="020F0502020204030204" pitchFamily="34" charset="0"/>
                <a:cs typeface="Calibri" panose="020F0502020204030204" pitchFamily="34" charset="0"/>
                <a:hlinkClick r:id="rId4"/>
              </a:rPr>
              <a:t>www.youtube.com</a:t>
            </a:r>
            <a:r>
              <a:rPr lang="en-US" b="1" dirty="0">
                <a:solidFill>
                  <a:schemeClr val="tx2"/>
                </a:solidFill>
                <a:ea typeface="Calibri" panose="020F0502020204030204" pitchFamily="34" charset="0"/>
                <a:cs typeface="Calibri" panose="020F0502020204030204" pitchFamily="34" charset="0"/>
              </a:rPr>
              <a:t>]</a:t>
            </a:r>
            <a:endParaRPr lang="ro-RO" dirty="0"/>
          </a:p>
        </p:txBody>
      </p:sp>
    </p:spTree>
    <p:extLst>
      <p:ext uri="{BB962C8B-B14F-4D97-AF65-F5344CB8AC3E}">
        <p14:creationId xmlns:p14="http://schemas.microsoft.com/office/powerpoint/2010/main" val="12450844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CD4CD6D0-1850-C948-1AF6-8D3ED7D65A6F}"/>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dirty="0"/>
              <a:t>15.10.2025</a:t>
            </a:r>
            <a:endParaRPr lang="ro-RO" noProof="0" dirty="0"/>
          </a:p>
        </p:txBody>
      </p:sp>
      <p:sp>
        <p:nvSpPr>
          <p:cNvPr id="3" name="Substituent subsol 2">
            <a:extLst>
              <a:ext uri="{FF2B5EF4-FFF2-40B4-BE49-F238E27FC236}">
                <a16:creationId xmlns:a16="http://schemas.microsoft.com/office/drawing/2014/main" id="{89303352-CF8E-CEC1-C3AD-7070A970D841}"/>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Sertizarea conductelor din cupru</a:t>
            </a:r>
            <a:endParaRPr lang="ro-RO" noProof="0" dirty="0"/>
          </a:p>
        </p:txBody>
      </p:sp>
      <p:sp>
        <p:nvSpPr>
          <p:cNvPr id="4" name="Substituent număr diapozitiv 3">
            <a:extLst>
              <a:ext uri="{FF2B5EF4-FFF2-40B4-BE49-F238E27FC236}">
                <a16:creationId xmlns:a16="http://schemas.microsoft.com/office/drawing/2014/main" id="{E998B441-EC57-43B0-84EE-38C439789DC3}"/>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11</a:t>
            </a:fld>
            <a:endParaRPr lang="ro-RO" noProof="0"/>
          </a:p>
        </p:txBody>
      </p:sp>
      <p:sp>
        <p:nvSpPr>
          <p:cNvPr id="6" name="CasetăText 5">
            <a:extLst>
              <a:ext uri="{FF2B5EF4-FFF2-40B4-BE49-F238E27FC236}">
                <a16:creationId xmlns:a16="http://schemas.microsoft.com/office/drawing/2014/main" id="{592F22AF-83D4-5810-844C-1BC971025A07}"/>
              </a:ext>
            </a:extLst>
          </p:cNvPr>
          <p:cNvSpPr txBox="1">
            <a:spLocks/>
          </p:cNvSpPr>
          <p:nvPr/>
        </p:nvSpPr>
        <p:spPr>
          <a:xfrm>
            <a:off x="548048" y="4782614"/>
            <a:ext cx="4708624" cy="369332"/>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8 </a:t>
            </a:r>
            <a:r>
              <a:rPr lang="ro-RO" b="1" dirty="0" err="1">
                <a:solidFill>
                  <a:schemeClr val="bg2"/>
                </a:solidFill>
                <a:ea typeface="Calibri" panose="020F0502020204030204" pitchFamily="34" charset="0"/>
                <a:cs typeface="Calibri" panose="020F0502020204030204" pitchFamily="34" charset="0"/>
              </a:rPr>
              <a:t>Megapress</a:t>
            </a:r>
            <a:r>
              <a:rPr lang="ro-RO" b="1" dirty="0">
                <a:solidFill>
                  <a:schemeClr val="bg2"/>
                </a:solidFill>
                <a:ea typeface="Calibri" panose="020F0502020204030204" pitchFamily="34" charset="0"/>
                <a:cs typeface="Calibri" panose="020F0502020204030204" pitchFamily="34" charset="0"/>
              </a:rPr>
              <a:t> XL [</a:t>
            </a:r>
            <a:r>
              <a:rPr lang="ro-RO" b="1" dirty="0">
                <a:solidFill>
                  <a:schemeClr val="bg2"/>
                </a:solidFill>
                <a:ea typeface="Calibri" panose="020F0502020204030204" pitchFamily="34" charset="0"/>
                <a:cs typeface="Calibri" panose="020F0502020204030204" pitchFamily="34" charset="0"/>
                <a:hlinkClick r:id="rId2"/>
              </a:rPr>
              <a:t>viega.com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endParaRPr lang="ro-RO" dirty="0">
              <a:solidFill>
                <a:schemeClr val="bg2"/>
              </a:solidFill>
            </a:endParaRPr>
          </a:p>
        </p:txBody>
      </p:sp>
      <p:pic>
        <p:nvPicPr>
          <p:cNvPr id="13" name="Picture 2">
            <a:extLst>
              <a:ext uri="{FF2B5EF4-FFF2-40B4-BE49-F238E27FC236}">
                <a16:creationId xmlns:a16="http://schemas.microsoft.com/office/drawing/2014/main" id="{658843AD-20E5-C76C-2F3B-0E6F3E83CA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72" y="555288"/>
            <a:ext cx="4112976" cy="41129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85420B27-0E9C-2E7C-7739-60D52C0077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3598" y="1464364"/>
            <a:ext cx="1759556" cy="1759556"/>
          </a:xfrm>
          <a:prstGeom prst="rect">
            <a:avLst/>
          </a:prstGeom>
          <a:noFill/>
          <a:extLst>
            <a:ext uri="{909E8E84-426E-40DD-AFC4-6F175D3DCCD1}">
              <a14:hiddenFill xmlns:a14="http://schemas.microsoft.com/office/drawing/2010/main">
                <a:solidFill>
                  <a:srgbClr val="FFFFFF"/>
                </a:solidFill>
              </a14:hiddenFill>
            </a:ext>
          </a:extLst>
        </p:spPr>
      </p:pic>
      <p:sp>
        <p:nvSpPr>
          <p:cNvPr id="16" name="CasetăText 15">
            <a:extLst>
              <a:ext uri="{FF2B5EF4-FFF2-40B4-BE49-F238E27FC236}">
                <a16:creationId xmlns:a16="http://schemas.microsoft.com/office/drawing/2014/main" id="{AA4C728C-34F5-6E32-5190-DF1BD48F595C}"/>
              </a:ext>
            </a:extLst>
          </p:cNvPr>
          <p:cNvSpPr txBox="1"/>
          <p:nvPr/>
        </p:nvSpPr>
        <p:spPr>
          <a:xfrm>
            <a:off x="5247968" y="355477"/>
            <a:ext cx="6507079" cy="646331"/>
          </a:xfrm>
          <a:prstGeom prst="rect">
            <a:avLst/>
          </a:prstGeom>
          <a:noFill/>
        </p:spPr>
        <p:txBody>
          <a:bodyPr wrap="square">
            <a:spAutoFit/>
          </a:bodyPr>
          <a:lstStyle/>
          <a:p>
            <a:pPr marL="285750" indent="-285750" algn="just">
              <a:buFont typeface="Wingdings" panose="05000000000000000000" pitchFamily="2" charset="2"/>
              <a:buChar char="v"/>
            </a:pPr>
            <a:r>
              <a:rPr lang="ro-RO" b="1" dirty="0"/>
              <a:t>Pentru diametre mai mari de 2 1/2” până la 4” se utilizează inele de presare</a:t>
            </a:r>
          </a:p>
        </p:txBody>
      </p:sp>
      <p:pic>
        <p:nvPicPr>
          <p:cNvPr id="17" name="Picture 6">
            <a:extLst>
              <a:ext uri="{FF2B5EF4-FFF2-40B4-BE49-F238E27FC236}">
                <a16:creationId xmlns:a16="http://schemas.microsoft.com/office/drawing/2014/main" id="{5103E7A4-23D5-FA03-90E9-2325F74C04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2530" y="1464363"/>
            <a:ext cx="1759556" cy="175955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7738CC44-554B-B878-61E2-D5350C94A4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16836" y="1485708"/>
            <a:ext cx="1738211" cy="1738211"/>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ine 18">
            <a:extLst>
              <a:ext uri="{FF2B5EF4-FFF2-40B4-BE49-F238E27FC236}">
                <a16:creationId xmlns:a16="http://schemas.microsoft.com/office/drawing/2014/main" id="{889A7D13-7423-E96A-9395-9234946F8AF6}"/>
              </a:ext>
            </a:extLst>
          </p:cNvPr>
          <p:cNvPicPr>
            <a:picLocks noChangeAspect="1"/>
          </p:cNvPicPr>
          <p:nvPr/>
        </p:nvPicPr>
        <p:blipFill>
          <a:blip r:embed="rId8"/>
          <a:stretch>
            <a:fillRect/>
          </a:stretch>
        </p:blipFill>
        <p:spPr>
          <a:xfrm>
            <a:off x="5473599" y="3788486"/>
            <a:ext cx="1759556" cy="1759556"/>
          </a:xfrm>
          <a:prstGeom prst="rect">
            <a:avLst/>
          </a:prstGeom>
        </p:spPr>
      </p:pic>
      <p:pic>
        <p:nvPicPr>
          <p:cNvPr id="20" name="Imagine 19">
            <a:extLst>
              <a:ext uri="{FF2B5EF4-FFF2-40B4-BE49-F238E27FC236}">
                <a16:creationId xmlns:a16="http://schemas.microsoft.com/office/drawing/2014/main" id="{A737DE69-7382-1540-B788-AEB494A086C6}"/>
              </a:ext>
            </a:extLst>
          </p:cNvPr>
          <p:cNvPicPr>
            <a:picLocks noChangeAspect="1"/>
          </p:cNvPicPr>
          <p:nvPr/>
        </p:nvPicPr>
        <p:blipFill>
          <a:blip r:embed="rId9"/>
          <a:stretch>
            <a:fillRect/>
          </a:stretch>
        </p:blipFill>
        <p:spPr>
          <a:xfrm>
            <a:off x="7734545" y="3788486"/>
            <a:ext cx="1759556" cy="1759556"/>
          </a:xfrm>
          <a:prstGeom prst="rect">
            <a:avLst/>
          </a:prstGeom>
        </p:spPr>
      </p:pic>
      <p:pic>
        <p:nvPicPr>
          <p:cNvPr id="21" name="Imagine 20">
            <a:extLst>
              <a:ext uri="{FF2B5EF4-FFF2-40B4-BE49-F238E27FC236}">
                <a16:creationId xmlns:a16="http://schemas.microsoft.com/office/drawing/2014/main" id="{C82FBA44-0A9C-0255-36BE-F0A31B137024}"/>
              </a:ext>
            </a:extLst>
          </p:cNvPr>
          <p:cNvPicPr>
            <a:picLocks noChangeAspect="1"/>
          </p:cNvPicPr>
          <p:nvPr/>
        </p:nvPicPr>
        <p:blipFill>
          <a:blip r:embed="rId10"/>
          <a:stretch>
            <a:fillRect/>
          </a:stretch>
        </p:blipFill>
        <p:spPr>
          <a:xfrm>
            <a:off x="9995491" y="3788486"/>
            <a:ext cx="1759556" cy="1759556"/>
          </a:xfrm>
          <a:prstGeom prst="rect">
            <a:avLst/>
          </a:prstGeom>
        </p:spPr>
      </p:pic>
      <p:sp>
        <p:nvSpPr>
          <p:cNvPr id="22" name="CasetăText 21">
            <a:extLst>
              <a:ext uri="{FF2B5EF4-FFF2-40B4-BE49-F238E27FC236}">
                <a16:creationId xmlns:a16="http://schemas.microsoft.com/office/drawing/2014/main" id="{7C40F5B4-E5CD-FF7D-72A0-A84EC6BEED3B}"/>
              </a:ext>
            </a:extLst>
          </p:cNvPr>
          <p:cNvSpPr txBox="1"/>
          <p:nvPr/>
        </p:nvSpPr>
        <p:spPr>
          <a:xfrm>
            <a:off x="6096000" y="3264749"/>
            <a:ext cx="527173" cy="369332"/>
          </a:xfrm>
          <a:prstGeom prst="rect">
            <a:avLst/>
          </a:prstGeom>
          <a:noFill/>
        </p:spPr>
        <p:txBody>
          <a:bodyPr wrap="square">
            <a:spAutoFit/>
          </a:bodyPr>
          <a:lstStyle/>
          <a:p>
            <a:r>
              <a:rPr lang="ro-RO" b="1" dirty="0">
                <a:solidFill>
                  <a:schemeClr val="bg2"/>
                </a:solidFill>
                <a:ea typeface="Calibri" panose="020F0502020204030204" pitchFamily="34" charset="0"/>
                <a:cs typeface="Calibri" panose="020F0502020204030204" pitchFamily="34" charset="0"/>
              </a:rPr>
              <a:t>9a</a:t>
            </a:r>
            <a:endParaRPr lang="ro-RO" dirty="0"/>
          </a:p>
        </p:txBody>
      </p:sp>
      <p:sp>
        <p:nvSpPr>
          <p:cNvPr id="23" name="CasetăText 22">
            <a:extLst>
              <a:ext uri="{FF2B5EF4-FFF2-40B4-BE49-F238E27FC236}">
                <a16:creationId xmlns:a16="http://schemas.microsoft.com/office/drawing/2014/main" id="{8A07175E-3588-A3B1-40E3-F1194AFAC2FA}"/>
              </a:ext>
            </a:extLst>
          </p:cNvPr>
          <p:cNvSpPr txBox="1"/>
          <p:nvPr/>
        </p:nvSpPr>
        <p:spPr>
          <a:xfrm>
            <a:off x="8470961" y="3244334"/>
            <a:ext cx="527173" cy="369332"/>
          </a:xfrm>
          <a:prstGeom prst="rect">
            <a:avLst/>
          </a:prstGeom>
          <a:noFill/>
        </p:spPr>
        <p:txBody>
          <a:bodyPr wrap="square">
            <a:spAutoFit/>
          </a:bodyPr>
          <a:lstStyle/>
          <a:p>
            <a:r>
              <a:rPr lang="ro-RO" b="1" dirty="0">
                <a:solidFill>
                  <a:schemeClr val="bg2"/>
                </a:solidFill>
                <a:ea typeface="Calibri" panose="020F0502020204030204" pitchFamily="34" charset="0"/>
                <a:cs typeface="Calibri" panose="020F0502020204030204" pitchFamily="34" charset="0"/>
              </a:rPr>
              <a:t>9b</a:t>
            </a:r>
            <a:endParaRPr lang="ro-RO" dirty="0"/>
          </a:p>
        </p:txBody>
      </p:sp>
      <p:sp>
        <p:nvSpPr>
          <p:cNvPr id="24" name="CasetăText 23">
            <a:extLst>
              <a:ext uri="{FF2B5EF4-FFF2-40B4-BE49-F238E27FC236}">
                <a16:creationId xmlns:a16="http://schemas.microsoft.com/office/drawing/2014/main" id="{DCB8BCA4-1663-4778-CAD3-1B091A586DB0}"/>
              </a:ext>
            </a:extLst>
          </p:cNvPr>
          <p:cNvSpPr txBox="1"/>
          <p:nvPr/>
        </p:nvSpPr>
        <p:spPr>
          <a:xfrm>
            <a:off x="10685318" y="3240674"/>
            <a:ext cx="527173" cy="369332"/>
          </a:xfrm>
          <a:prstGeom prst="rect">
            <a:avLst/>
          </a:prstGeom>
          <a:noFill/>
        </p:spPr>
        <p:txBody>
          <a:bodyPr wrap="square">
            <a:spAutoFit/>
          </a:bodyPr>
          <a:lstStyle/>
          <a:p>
            <a:r>
              <a:rPr lang="ro-RO" b="1" dirty="0">
                <a:solidFill>
                  <a:schemeClr val="bg2"/>
                </a:solidFill>
                <a:ea typeface="Calibri" panose="020F0502020204030204" pitchFamily="34" charset="0"/>
                <a:cs typeface="Calibri" panose="020F0502020204030204" pitchFamily="34" charset="0"/>
              </a:rPr>
              <a:t>9c</a:t>
            </a:r>
            <a:endParaRPr lang="ro-RO" dirty="0"/>
          </a:p>
        </p:txBody>
      </p:sp>
      <p:sp>
        <p:nvSpPr>
          <p:cNvPr id="25" name="CasetăText 24">
            <a:extLst>
              <a:ext uri="{FF2B5EF4-FFF2-40B4-BE49-F238E27FC236}">
                <a16:creationId xmlns:a16="http://schemas.microsoft.com/office/drawing/2014/main" id="{490852A5-49E9-8FBA-FCBA-416B055B0C03}"/>
              </a:ext>
            </a:extLst>
          </p:cNvPr>
          <p:cNvSpPr txBox="1"/>
          <p:nvPr/>
        </p:nvSpPr>
        <p:spPr>
          <a:xfrm>
            <a:off x="6096001" y="5579704"/>
            <a:ext cx="527173" cy="369332"/>
          </a:xfrm>
          <a:prstGeom prst="rect">
            <a:avLst/>
          </a:prstGeom>
          <a:noFill/>
        </p:spPr>
        <p:txBody>
          <a:bodyPr wrap="square">
            <a:spAutoFit/>
          </a:bodyPr>
          <a:lstStyle/>
          <a:p>
            <a:r>
              <a:rPr lang="ro-RO" b="1" dirty="0">
                <a:solidFill>
                  <a:schemeClr val="bg2"/>
                </a:solidFill>
                <a:ea typeface="Calibri" panose="020F0502020204030204" pitchFamily="34" charset="0"/>
                <a:cs typeface="Calibri" panose="020F0502020204030204" pitchFamily="34" charset="0"/>
              </a:rPr>
              <a:t>9d</a:t>
            </a:r>
            <a:endParaRPr lang="ro-RO" dirty="0"/>
          </a:p>
        </p:txBody>
      </p:sp>
      <p:sp>
        <p:nvSpPr>
          <p:cNvPr id="26" name="CasetăText 25">
            <a:extLst>
              <a:ext uri="{FF2B5EF4-FFF2-40B4-BE49-F238E27FC236}">
                <a16:creationId xmlns:a16="http://schemas.microsoft.com/office/drawing/2014/main" id="{8CCEB29A-411C-BB3D-53CF-90C3B952E79E}"/>
              </a:ext>
            </a:extLst>
          </p:cNvPr>
          <p:cNvSpPr txBox="1"/>
          <p:nvPr/>
        </p:nvSpPr>
        <p:spPr>
          <a:xfrm>
            <a:off x="8470962" y="5559289"/>
            <a:ext cx="527173" cy="369332"/>
          </a:xfrm>
          <a:prstGeom prst="rect">
            <a:avLst/>
          </a:prstGeom>
          <a:noFill/>
        </p:spPr>
        <p:txBody>
          <a:bodyPr wrap="square">
            <a:spAutoFit/>
          </a:bodyPr>
          <a:lstStyle/>
          <a:p>
            <a:r>
              <a:rPr lang="ro-RO" b="1" dirty="0">
                <a:solidFill>
                  <a:schemeClr val="bg2"/>
                </a:solidFill>
                <a:ea typeface="Calibri" panose="020F0502020204030204" pitchFamily="34" charset="0"/>
                <a:cs typeface="Calibri" panose="020F0502020204030204" pitchFamily="34" charset="0"/>
              </a:rPr>
              <a:t>9e</a:t>
            </a:r>
            <a:endParaRPr lang="ro-RO" dirty="0"/>
          </a:p>
        </p:txBody>
      </p:sp>
      <p:sp>
        <p:nvSpPr>
          <p:cNvPr id="27" name="CasetăText 26">
            <a:extLst>
              <a:ext uri="{FF2B5EF4-FFF2-40B4-BE49-F238E27FC236}">
                <a16:creationId xmlns:a16="http://schemas.microsoft.com/office/drawing/2014/main" id="{C4C6D3A7-9701-7AD0-3436-29EB176B6EC9}"/>
              </a:ext>
            </a:extLst>
          </p:cNvPr>
          <p:cNvSpPr txBox="1"/>
          <p:nvPr/>
        </p:nvSpPr>
        <p:spPr>
          <a:xfrm>
            <a:off x="10685319" y="5555629"/>
            <a:ext cx="527173" cy="369332"/>
          </a:xfrm>
          <a:prstGeom prst="rect">
            <a:avLst/>
          </a:prstGeom>
          <a:noFill/>
        </p:spPr>
        <p:txBody>
          <a:bodyPr wrap="square">
            <a:spAutoFit/>
          </a:bodyPr>
          <a:lstStyle/>
          <a:p>
            <a:r>
              <a:rPr lang="ro-RO" b="1" dirty="0">
                <a:solidFill>
                  <a:schemeClr val="bg2"/>
                </a:solidFill>
                <a:ea typeface="Calibri" panose="020F0502020204030204" pitchFamily="34" charset="0"/>
                <a:cs typeface="Calibri" panose="020F0502020204030204" pitchFamily="34" charset="0"/>
              </a:rPr>
              <a:t>9f</a:t>
            </a:r>
            <a:endParaRPr lang="ro-RO" dirty="0"/>
          </a:p>
        </p:txBody>
      </p:sp>
      <p:sp>
        <p:nvSpPr>
          <p:cNvPr id="28" name="CasetăText 27">
            <a:extLst>
              <a:ext uri="{FF2B5EF4-FFF2-40B4-BE49-F238E27FC236}">
                <a16:creationId xmlns:a16="http://schemas.microsoft.com/office/drawing/2014/main" id="{BAC9BDBD-3FF6-8F60-D697-0CC163D235F0}"/>
              </a:ext>
            </a:extLst>
          </p:cNvPr>
          <p:cNvSpPr txBox="1">
            <a:spLocks/>
          </p:cNvSpPr>
          <p:nvPr/>
        </p:nvSpPr>
        <p:spPr>
          <a:xfrm>
            <a:off x="6380235" y="1032784"/>
            <a:ext cx="4708624" cy="369332"/>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9 Sertizare cu inel de presare [</a:t>
            </a:r>
            <a:r>
              <a:rPr lang="ro-RO" b="1" dirty="0">
                <a:solidFill>
                  <a:schemeClr val="bg2"/>
                </a:solidFill>
                <a:ea typeface="Calibri" panose="020F0502020204030204" pitchFamily="34" charset="0"/>
                <a:cs typeface="Calibri" panose="020F0502020204030204" pitchFamily="34" charset="0"/>
                <a:hlinkClick r:id="rId2"/>
              </a:rPr>
              <a:t>viega.com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endParaRPr lang="ro-RO" dirty="0">
              <a:solidFill>
                <a:schemeClr val="bg2"/>
              </a:solidFill>
            </a:endParaRPr>
          </a:p>
        </p:txBody>
      </p:sp>
    </p:spTree>
    <p:extLst>
      <p:ext uri="{BB962C8B-B14F-4D97-AF65-F5344CB8AC3E}">
        <p14:creationId xmlns:p14="http://schemas.microsoft.com/office/powerpoint/2010/main" val="17419078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CD4CD6D0-1850-C948-1AF6-8D3ED7D65A6F}"/>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dirty="0"/>
              <a:t>15.10.2025</a:t>
            </a:r>
            <a:endParaRPr lang="ro-RO" noProof="0" dirty="0"/>
          </a:p>
        </p:txBody>
      </p:sp>
      <p:sp>
        <p:nvSpPr>
          <p:cNvPr id="3" name="Substituent subsol 2">
            <a:extLst>
              <a:ext uri="{FF2B5EF4-FFF2-40B4-BE49-F238E27FC236}">
                <a16:creationId xmlns:a16="http://schemas.microsoft.com/office/drawing/2014/main" id="{89303352-CF8E-CEC1-C3AD-7070A970D841}"/>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Sertizarea conductelor din cupru</a:t>
            </a:r>
            <a:endParaRPr lang="ro-RO" noProof="0" dirty="0"/>
          </a:p>
        </p:txBody>
      </p:sp>
      <p:sp>
        <p:nvSpPr>
          <p:cNvPr id="4" name="Substituent număr diapozitiv 3">
            <a:extLst>
              <a:ext uri="{FF2B5EF4-FFF2-40B4-BE49-F238E27FC236}">
                <a16:creationId xmlns:a16="http://schemas.microsoft.com/office/drawing/2014/main" id="{E998B441-EC57-43B0-84EE-38C439789DC3}"/>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12</a:t>
            </a:fld>
            <a:endParaRPr lang="ro-RO" noProof="0"/>
          </a:p>
        </p:txBody>
      </p:sp>
      <p:sp>
        <p:nvSpPr>
          <p:cNvPr id="16" name="CasetăText 15">
            <a:extLst>
              <a:ext uri="{FF2B5EF4-FFF2-40B4-BE49-F238E27FC236}">
                <a16:creationId xmlns:a16="http://schemas.microsoft.com/office/drawing/2014/main" id="{AA4C728C-34F5-6E32-5190-DF1BD48F595C}"/>
              </a:ext>
            </a:extLst>
          </p:cNvPr>
          <p:cNvSpPr txBox="1"/>
          <p:nvPr/>
        </p:nvSpPr>
        <p:spPr>
          <a:xfrm>
            <a:off x="548048" y="311148"/>
            <a:ext cx="4946619" cy="369332"/>
          </a:xfrm>
          <a:prstGeom prst="rect">
            <a:avLst/>
          </a:prstGeom>
          <a:noFill/>
        </p:spPr>
        <p:txBody>
          <a:bodyPr wrap="square">
            <a:spAutoFit/>
          </a:bodyPr>
          <a:lstStyle/>
          <a:p>
            <a:pPr algn="just"/>
            <a:r>
              <a:rPr lang="ro-RO" b="1" dirty="0"/>
              <a:t>În ce situații se mai utilizează inelele de presare ?</a:t>
            </a:r>
          </a:p>
        </p:txBody>
      </p:sp>
      <p:sp>
        <p:nvSpPr>
          <p:cNvPr id="28" name="CasetăText 27">
            <a:extLst>
              <a:ext uri="{FF2B5EF4-FFF2-40B4-BE49-F238E27FC236}">
                <a16:creationId xmlns:a16="http://schemas.microsoft.com/office/drawing/2014/main" id="{BAC9BDBD-3FF6-8F60-D697-0CC163D235F0}"/>
              </a:ext>
            </a:extLst>
          </p:cNvPr>
          <p:cNvSpPr txBox="1">
            <a:spLocks/>
          </p:cNvSpPr>
          <p:nvPr/>
        </p:nvSpPr>
        <p:spPr>
          <a:xfrm>
            <a:off x="301825" y="1647947"/>
            <a:ext cx="1728945" cy="1477328"/>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10 Sertizare cu inel de presare în spații limitate [</a:t>
            </a:r>
            <a:r>
              <a:rPr lang="ro-RO" b="1" dirty="0">
                <a:solidFill>
                  <a:schemeClr val="bg2"/>
                </a:solidFill>
                <a:ea typeface="Calibri" panose="020F0502020204030204" pitchFamily="34" charset="0"/>
                <a:cs typeface="Calibri" panose="020F0502020204030204" pitchFamily="34" charset="0"/>
                <a:hlinkClick r:id="rId2"/>
              </a:rPr>
              <a:t>viega.com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endParaRPr lang="ro-RO" dirty="0">
              <a:solidFill>
                <a:schemeClr val="bg2"/>
              </a:solidFill>
            </a:endParaRPr>
          </a:p>
        </p:txBody>
      </p:sp>
      <p:pic>
        <p:nvPicPr>
          <p:cNvPr id="5" name="Imagine 4">
            <a:extLst>
              <a:ext uri="{FF2B5EF4-FFF2-40B4-BE49-F238E27FC236}">
                <a16:creationId xmlns:a16="http://schemas.microsoft.com/office/drawing/2014/main" id="{EA2CC573-43AD-4B4A-FBDD-9897FA5ACB4E}"/>
              </a:ext>
            </a:extLst>
          </p:cNvPr>
          <p:cNvPicPr>
            <a:picLocks noChangeAspect="1"/>
          </p:cNvPicPr>
          <p:nvPr/>
        </p:nvPicPr>
        <p:blipFill>
          <a:blip r:embed="rId4"/>
          <a:stretch>
            <a:fillRect/>
          </a:stretch>
        </p:blipFill>
        <p:spPr>
          <a:xfrm>
            <a:off x="2062547" y="948336"/>
            <a:ext cx="2876550" cy="28765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Imagine 8">
            <a:extLst>
              <a:ext uri="{FF2B5EF4-FFF2-40B4-BE49-F238E27FC236}">
                <a16:creationId xmlns:a16="http://schemas.microsoft.com/office/drawing/2014/main" id="{3B419787-07CE-96AE-9763-0B1EED02D6C3}"/>
              </a:ext>
            </a:extLst>
          </p:cNvPr>
          <p:cNvPicPr>
            <a:picLocks noChangeAspect="1"/>
          </p:cNvPicPr>
          <p:nvPr/>
        </p:nvPicPr>
        <p:blipFill>
          <a:blip r:embed="rId5"/>
          <a:stretch>
            <a:fillRect/>
          </a:stretch>
        </p:blipFill>
        <p:spPr>
          <a:xfrm>
            <a:off x="5329508" y="1031805"/>
            <a:ext cx="5619765" cy="140315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0" name="CasetăText 9">
            <a:extLst>
              <a:ext uri="{FF2B5EF4-FFF2-40B4-BE49-F238E27FC236}">
                <a16:creationId xmlns:a16="http://schemas.microsoft.com/office/drawing/2014/main" id="{551C4068-EE37-3DFF-953A-BB2F5DA05156}"/>
              </a:ext>
            </a:extLst>
          </p:cNvPr>
          <p:cNvSpPr txBox="1"/>
          <p:nvPr/>
        </p:nvSpPr>
        <p:spPr>
          <a:xfrm>
            <a:off x="8771946" y="575766"/>
            <a:ext cx="2074608" cy="381876"/>
          </a:xfrm>
          <a:prstGeom prst="rect">
            <a:avLst/>
          </a:prstGeom>
          <a:noFill/>
        </p:spPr>
        <p:txBody>
          <a:bodyPr wrap="square">
            <a:spAutoFit/>
          </a:bodyPr>
          <a:lstStyle/>
          <a:p>
            <a:r>
              <a:rPr lang="ro-RO" b="1" dirty="0">
                <a:solidFill>
                  <a:schemeClr val="bg2"/>
                </a:solidFill>
                <a:ea typeface="Calibri" panose="020F0502020204030204" pitchFamily="34" charset="0"/>
                <a:cs typeface="Calibri" panose="020F0502020204030204" pitchFamily="34" charset="0"/>
              </a:rPr>
              <a:t>Tabel 2 [</a:t>
            </a:r>
            <a:r>
              <a:rPr lang="ro-RO" b="1" dirty="0">
                <a:solidFill>
                  <a:schemeClr val="bg2"/>
                </a:solidFill>
                <a:ea typeface="Calibri" panose="020F0502020204030204" pitchFamily="34" charset="0"/>
                <a:cs typeface="Calibri" panose="020F0502020204030204" pitchFamily="34" charset="0"/>
                <a:hlinkClick r:id="rId2"/>
              </a:rPr>
              <a:t>viega.com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endParaRPr lang="ro-RO" dirty="0"/>
          </a:p>
        </p:txBody>
      </p:sp>
      <p:pic>
        <p:nvPicPr>
          <p:cNvPr id="2050" name="Picture 2">
            <a:extLst>
              <a:ext uri="{FF2B5EF4-FFF2-40B4-BE49-F238E27FC236}">
                <a16:creationId xmlns:a16="http://schemas.microsoft.com/office/drawing/2014/main" id="{B525BDD5-EBE7-C41C-28FB-7F8D159323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6590" y="2870461"/>
            <a:ext cx="2876550" cy="28765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2" name="Imagine 11">
            <a:extLst>
              <a:ext uri="{FF2B5EF4-FFF2-40B4-BE49-F238E27FC236}">
                <a16:creationId xmlns:a16="http://schemas.microsoft.com/office/drawing/2014/main" id="{5F7C580B-A585-D093-2622-1D980B6B11E0}"/>
              </a:ext>
            </a:extLst>
          </p:cNvPr>
          <p:cNvPicPr>
            <a:picLocks noChangeAspect="1"/>
          </p:cNvPicPr>
          <p:nvPr/>
        </p:nvPicPr>
        <p:blipFill>
          <a:blip r:embed="rId7"/>
          <a:stretch>
            <a:fillRect/>
          </a:stretch>
        </p:blipFill>
        <p:spPr>
          <a:xfrm>
            <a:off x="2030770" y="4092742"/>
            <a:ext cx="5110854" cy="165426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5" name="CasetăText 14">
            <a:extLst>
              <a:ext uri="{FF2B5EF4-FFF2-40B4-BE49-F238E27FC236}">
                <a16:creationId xmlns:a16="http://schemas.microsoft.com/office/drawing/2014/main" id="{1D007E2E-655A-3D73-AA76-8E5718F6BD9B}"/>
              </a:ext>
            </a:extLst>
          </p:cNvPr>
          <p:cNvSpPr txBox="1">
            <a:spLocks/>
          </p:cNvSpPr>
          <p:nvPr/>
        </p:nvSpPr>
        <p:spPr>
          <a:xfrm>
            <a:off x="10494917" y="3429000"/>
            <a:ext cx="1460378" cy="1754326"/>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11 Sertizare cu inel de presare în spații limitate [</a:t>
            </a:r>
            <a:r>
              <a:rPr lang="ro-RO" b="1" dirty="0">
                <a:solidFill>
                  <a:schemeClr val="bg2"/>
                </a:solidFill>
                <a:ea typeface="Calibri" panose="020F0502020204030204" pitchFamily="34" charset="0"/>
                <a:cs typeface="Calibri" panose="020F0502020204030204" pitchFamily="34" charset="0"/>
                <a:hlinkClick r:id="rId2"/>
              </a:rPr>
              <a:t>viega.com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29" name="CasetăText 28">
            <a:extLst>
              <a:ext uri="{FF2B5EF4-FFF2-40B4-BE49-F238E27FC236}">
                <a16:creationId xmlns:a16="http://schemas.microsoft.com/office/drawing/2014/main" id="{80F32BBD-344D-D9D1-E44F-EB9C9FBF2D63}"/>
              </a:ext>
            </a:extLst>
          </p:cNvPr>
          <p:cNvSpPr txBox="1"/>
          <p:nvPr/>
        </p:nvSpPr>
        <p:spPr>
          <a:xfrm>
            <a:off x="4970874" y="3633948"/>
            <a:ext cx="2074608" cy="381876"/>
          </a:xfrm>
          <a:prstGeom prst="rect">
            <a:avLst/>
          </a:prstGeom>
          <a:noFill/>
        </p:spPr>
        <p:txBody>
          <a:bodyPr wrap="square">
            <a:spAutoFit/>
          </a:bodyPr>
          <a:lstStyle/>
          <a:p>
            <a:r>
              <a:rPr lang="ro-RO" b="1" dirty="0">
                <a:solidFill>
                  <a:schemeClr val="bg2"/>
                </a:solidFill>
                <a:ea typeface="Calibri" panose="020F0502020204030204" pitchFamily="34" charset="0"/>
                <a:cs typeface="Calibri" panose="020F0502020204030204" pitchFamily="34" charset="0"/>
              </a:rPr>
              <a:t>Tabel 3 [</a:t>
            </a:r>
            <a:r>
              <a:rPr lang="ro-RO" b="1" dirty="0">
                <a:solidFill>
                  <a:schemeClr val="bg2"/>
                </a:solidFill>
                <a:ea typeface="Calibri" panose="020F0502020204030204" pitchFamily="34" charset="0"/>
                <a:cs typeface="Calibri" panose="020F0502020204030204" pitchFamily="34" charset="0"/>
                <a:hlinkClick r:id="rId2"/>
              </a:rPr>
              <a:t>viega.com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endParaRPr lang="ro-RO" dirty="0"/>
          </a:p>
        </p:txBody>
      </p:sp>
    </p:spTree>
    <p:extLst>
      <p:ext uri="{BB962C8B-B14F-4D97-AF65-F5344CB8AC3E}">
        <p14:creationId xmlns:p14="http://schemas.microsoft.com/office/powerpoint/2010/main" val="13083832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CD4CD6D0-1850-C948-1AF6-8D3ED7D65A6F}"/>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dirty="0"/>
              <a:t>15.10.2025</a:t>
            </a:r>
            <a:endParaRPr lang="ro-RO" noProof="0" dirty="0"/>
          </a:p>
        </p:txBody>
      </p:sp>
      <p:sp>
        <p:nvSpPr>
          <p:cNvPr id="3" name="Substituent subsol 2">
            <a:extLst>
              <a:ext uri="{FF2B5EF4-FFF2-40B4-BE49-F238E27FC236}">
                <a16:creationId xmlns:a16="http://schemas.microsoft.com/office/drawing/2014/main" id="{89303352-CF8E-CEC1-C3AD-7070A970D841}"/>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Sertizarea conductelor din cupru</a:t>
            </a:r>
            <a:endParaRPr lang="ro-RO" noProof="0" dirty="0"/>
          </a:p>
        </p:txBody>
      </p:sp>
      <p:sp>
        <p:nvSpPr>
          <p:cNvPr id="4" name="Substituent număr diapozitiv 3">
            <a:extLst>
              <a:ext uri="{FF2B5EF4-FFF2-40B4-BE49-F238E27FC236}">
                <a16:creationId xmlns:a16="http://schemas.microsoft.com/office/drawing/2014/main" id="{E998B441-EC57-43B0-84EE-38C439789DC3}"/>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13</a:t>
            </a:fld>
            <a:endParaRPr lang="ro-RO" noProof="0"/>
          </a:p>
        </p:txBody>
      </p:sp>
      <p:sp>
        <p:nvSpPr>
          <p:cNvPr id="16" name="CasetăText 15">
            <a:extLst>
              <a:ext uri="{FF2B5EF4-FFF2-40B4-BE49-F238E27FC236}">
                <a16:creationId xmlns:a16="http://schemas.microsoft.com/office/drawing/2014/main" id="{AA4C728C-34F5-6E32-5190-DF1BD48F595C}"/>
              </a:ext>
            </a:extLst>
          </p:cNvPr>
          <p:cNvSpPr txBox="1"/>
          <p:nvPr/>
        </p:nvSpPr>
        <p:spPr>
          <a:xfrm>
            <a:off x="815971" y="330604"/>
            <a:ext cx="4946619" cy="369332"/>
          </a:xfrm>
          <a:prstGeom prst="rect">
            <a:avLst/>
          </a:prstGeom>
          <a:noFill/>
        </p:spPr>
        <p:txBody>
          <a:bodyPr wrap="square">
            <a:spAutoFit/>
          </a:bodyPr>
          <a:lstStyle/>
          <a:p>
            <a:pPr algn="just"/>
            <a:r>
              <a:rPr lang="ro-RO" b="1" u="sng" dirty="0"/>
              <a:t>Distanța</a:t>
            </a:r>
            <a:r>
              <a:rPr lang="ro-RO" b="1" dirty="0"/>
              <a:t> îmbinărilor presate </a:t>
            </a:r>
            <a:r>
              <a:rPr lang="ro-RO" b="1" u="sng" dirty="0"/>
              <a:t>față de perete</a:t>
            </a:r>
          </a:p>
        </p:txBody>
      </p:sp>
      <p:sp>
        <p:nvSpPr>
          <p:cNvPr id="28" name="CasetăText 27">
            <a:extLst>
              <a:ext uri="{FF2B5EF4-FFF2-40B4-BE49-F238E27FC236}">
                <a16:creationId xmlns:a16="http://schemas.microsoft.com/office/drawing/2014/main" id="{BAC9BDBD-3FF6-8F60-D697-0CC163D235F0}"/>
              </a:ext>
            </a:extLst>
          </p:cNvPr>
          <p:cNvSpPr txBox="1">
            <a:spLocks/>
          </p:cNvSpPr>
          <p:nvPr/>
        </p:nvSpPr>
        <p:spPr>
          <a:xfrm>
            <a:off x="771084" y="5079951"/>
            <a:ext cx="4202255"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12 Distanță minimă obligatorie față de perete [</a:t>
            </a:r>
            <a:r>
              <a:rPr lang="ro-RO" b="1" dirty="0">
                <a:solidFill>
                  <a:schemeClr val="bg2"/>
                </a:solidFill>
                <a:ea typeface="Calibri" panose="020F0502020204030204" pitchFamily="34" charset="0"/>
                <a:cs typeface="Calibri" panose="020F0502020204030204" pitchFamily="34" charset="0"/>
                <a:hlinkClick r:id="rId2"/>
              </a:rPr>
              <a:t>viega.com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10" name="CasetăText 9">
            <a:extLst>
              <a:ext uri="{FF2B5EF4-FFF2-40B4-BE49-F238E27FC236}">
                <a16:creationId xmlns:a16="http://schemas.microsoft.com/office/drawing/2014/main" id="{551C4068-EE37-3DFF-953A-BB2F5DA05156}"/>
              </a:ext>
            </a:extLst>
          </p:cNvPr>
          <p:cNvSpPr txBox="1"/>
          <p:nvPr/>
        </p:nvSpPr>
        <p:spPr>
          <a:xfrm>
            <a:off x="8679945" y="540440"/>
            <a:ext cx="2074608" cy="381876"/>
          </a:xfrm>
          <a:prstGeom prst="rect">
            <a:avLst/>
          </a:prstGeom>
          <a:noFill/>
        </p:spPr>
        <p:txBody>
          <a:bodyPr wrap="square">
            <a:spAutoFit/>
          </a:bodyPr>
          <a:lstStyle/>
          <a:p>
            <a:r>
              <a:rPr lang="ro-RO" b="1" dirty="0">
                <a:solidFill>
                  <a:schemeClr val="bg2"/>
                </a:solidFill>
                <a:ea typeface="Calibri" panose="020F0502020204030204" pitchFamily="34" charset="0"/>
                <a:cs typeface="Calibri" panose="020F0502020204030204" pitchFamily="34" charset="0"/>
              </a:rPr>
              <a:t>Tabel 4 [</a:t>
            </a:r>
            <a:r>
              <a:rPr lang="ro-RO" b="1" dirty="0">
                <a:solidFill>
                  <a:schemeClr val="bg2"/>
                </a:solidFill>
                <a:ea typeface="Calibri" panose="020F0502020204030204" pitchFamily="34" charset="0"/>
                <a:cs typeface="Calibri" panose="020F0502020204030204" pitchFamily="34" charset="0"/>
                <a:hlinkClick r:id="rId2"/>
              </a:rPr>
              <a:t>viega.com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endParaRPr lang="ro-RO" dirty="0"/>
          </a:p>
        </p:txBody>
      </p:sp>
      <p:pic>
        <p:nvPicPr>
          <p:cNvPr id="6" name="Imagine 5">
            <a:extLst>
              <a:ext uri="{FF2B5EF4-FFF2-40B4-BE49-F238E27FC236}">
                <a16:creationId xmlns:a16="http://schemas.microsoft.com/office/drawing/2014/main" id="{1CAC75D6-BBDC-4099-F302-F05A1DAD6989}"/>
              </a:ext>
            </a:extLst>
          </p:cNvPr>
          <p:cNvPicPr>
            <a:picLocks noChangeAspect="1"/>
          </p:cNvPicPr>
          <p:nvPr/>
        </p:nvPicPr>
        <p:blipFill>
          <a:blip r:embed="rId4"/>
          <a:stretch>
            <a:fillRect/>
          </a:stretch>
        </p:blipFill>
        <p:spPr>
          <a:xfrm>
            <a:off x="889805" y="985407"/>
            <a:ext cx="3964814" cy="39648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ine 7">
            <a:extLst>
              <a:ext uri="{FF2B5EF4-FFF2-40B4-BE49-F238E27FC236}">
                <a16:creationId xmlns:a16="http://schemas.microsoft.com/office/drawing/2014/main" id="{B8F919E7-2ECC-CAEB-01B3-496B84885E1B}"/>
              </a:ext>
            </a:extLst>
          </p:cNvPr>
          <p:cNvPicPr>
            <a:picLocks noChangeAspect="1"/>
          </p:cNvPicPr>
          <p:nvPr/>
        </p:nvPicPr>
        <p:blipFill>
          <a:blip r:embed="rId5"/>
          <a:stretch>
            <a:fillRect/>
          </a:stretch>
        </p:blipFill>
        <p:spPr>
          <a:xfrm>
            <a:off x="5789462" y="985407"/>
            <a:ext cx="5564338" cy="463928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112158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CD4CD6D0-1850-C948-1AF6-8D3ED7D65A6F}"/>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dirty="0"/>
              <a:t>15.10.2025</a:t>
            </a:r>
            <a:endParaRPr lang="ro-RO" noProof="0" dirty="0"/>
          </a:p>
        </p:txBody>
      </p:sp>
      <p:sp>
        <p:nvSpPr>
          <p:cNvPr id="3" name="Substituent subsol 2">
            <a:extLst>
              <a:ext uri="{FF2B5EF4-FFF2-40B4-BE49-F238E27FC236}">
                <a16:creationId xmlns:a16="http://schemas.microsoft.com/office/drawing/2014/main" id="{89303352-CF8E-CEC1-C3AD-7070A970D841}"/>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Sertizarea conductelor din cupru</a:t>
            </a:r>
            <a:endParaRPr lang="ro-RO" noProof="0" dirty="0"/>
          </a:p>
        </p:txBody>
      </p:sp>
      <p:sp>
        <p:nvSpPr>
          <p:cNvPr id="4" name="Substituent număr diapozitiv 3">
            <a:extLst>
              <a:ext uri="{FF2B5EF4-FFF2-40B4-BE49-F238E27FC236}">
                <a16:creationId xmlns:a16="http://schemas.microsoft.com/office/drawing/2014/main" id="{E998B441-EC57-43B0-84EE-38C439789DC3}"/>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14</a:t>
            </a:fld>
            <a:endParaRPr lang="ro-RO" noProof="0"/>
          </a:p>
        </p:txBody>
      </p:sp>
      <p:sp>
        <p:nvSpPr>
          <p:cNvPr id="16" name="CasetăText 15">
            <a:extLst>
              <a:ext uri="{FF2B5EF4-FFF2-40B4-BE49-F238E27FC236}">
                <a16:creationId xmlns:a16="http://schemas.microsoft.com/office/drawing/2014/main" id="{AA4C728C-34F5-6E32-5190-DF1BD48F595C}"/>
              </a:ext>
            </a:extLst>
          </p:cNvPr>
          <p:cNvSpPr txBox="1"/>
          <p:nvPr/>
        </p:nvSpPr>
        <p:spPr>
          <a:xfrm>
            <a:off x="823530" y="311148"/>
            <a:ext cx="4946619" cy="369332"/>
          </a:xfrm>
          <a:prstGeom prst="rect">
            <a:avLst/>
          </a:prstGeom>
          <a:noFill/>
        </p:spPr>
        <p:txBody>
          <a:bodyPr wrap="square">
            <a:spAutoFit/>
          </a:bodyPr>
          <a:lstStyle/>
          <a:p>
            <a:pPr algn="just"/>
            <a:r>
              <a:rPr lang="ro-RO" b="1" u="sng" dirty="0"/>
              <a:t>Distanța</a:t>
            </a:r>
            <a:r>
              <a:rPr lang="ro-RO" b="1" dirty="0"/>
              <a:t> </a:t>
            </a:r>
            <a:r>
              <a:rPr lang="ro-RO" b="1" u="sng" dirty="0"/>
              <a:t>între</a:t>
            </a:r>
            <a:r>
              <a:rPr lang="ro-RO" b="1" dirty="0"/>
              <a:t> îmbinările presate</a:t>
            </a:r>
            <a:endParaRPr lang="ro-RO" b="1" u="sng" dirty="0"/>
          </a:p>
        </p:txBody>
      </p:sp>
      <p:sp>
        <p:nvSpPr>
          <p:cNvPr id="28" name="CasetăText 27">
            <a:extLst>
              <a:ext uri="{FF2B5EF4-FFF2-40B4-BE49-F238E27FC236}">
                <a16:creationId xmlns:a16="http://schemas.microsoft.com/office/drawing/2014/main" id="{BAC9BDBD-3FF6-8F60-D697-0CC163D235F0}"/>
              </a:ext>
            </a:extLst>
          </p:cNvPr>
          <p:cNvSpPr txBox="1">
            <a:spLocks/>
          </p:cNvSpPr>
          <p:nvPr/>
        </p:nvSpPr>
        <p:spPr>
          <a:xfrm>
            <a:off x="778643" y="5060495"/>
            <a:ext cx="4202255"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13 Distanță minimă între îmbinările presate [</a:t>
            </a:r>
            <a:r>
              <a:rPr lang="ro-RO" b="1" dirty="0">
                <a:solidFill>
                  <a:schemeClr val="bg2"/>
                </a:solidFill>
                <a:ea typeface="Calibri" panose="020F0502020204030204" pitchFamily="34" charset="0"/>
                <a:cs typeface="Calibri" panose="020F0502020204030204" pitchFamily="34" charset="0"/>
                <a:hlinkClick r:id="rId2"/>
              </a:rPr>
              <a:t>viega.com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10" name="CasetăText 9">
            <a:extLst>
              <a:ext uri="{FF2B5EF4-FFF2-40B4-BE49-F238E27FC236}">
                <a16:creationId xmlns:a16="http://schemas.microsoft.com/office/drawing/2014/main" id="{551C4068-EE37-3DFF-953A-BB2F5DA05156}"/>
              </a:ext>
            </a:extLst>
          </p:cNvPr>
          <p:cNvSpPr txBox="1"/>
          <p:nvPr/>
        </p:nvSpPr>
        <p:spPr>
          <a:xfrm>
            <a:off x="8885364" y="427303"/>
            <a:ext cx="2074608" cy="381876"/>
          </a:xfrm>
          <a:prstGeom prst="rect">
            <a:avLst/>
          </a:prstGeom>
          <a:noFill/>
        </p:spPr>
        <p:txBody>
          <a:bodyPr wrap="square">
            <a:spAutoFit/>
          </a:bodyPr>
          <a:lstStyle/>
          <a:p>
            <a:r>
              <a:rPr lang="ro-RO" b="1" dirty="0">
                <a:solidFill>
                  <a:schemeClr val="bg2"/>
                </a:solidFill>
                <a:ea typeface="Calibri" panose="020F0502020204030204" pitchFamily="34" charset="0"/>
                <a:cs typeface="Calibri" panose="020F0502020204030204" pitchFamily="34" charset="0"/>
              </a:rPr>
              <a:t>Tabel 5 [</a:t>
            </a:r>
            <a:r>
              <a:rPr lang="ro-RO" b="1" dirty="0">
                <a:solidFill>
                  <a:schemeClr val="bg2"/>
                </a:solidFill>
                <a:ea typeface="Calibri" panose="020F0502020204030204" pitchFamily="34" charset="0"/>
                <a:cs typeface="Calibri" panose="020F0502020204030204" pitchFamily="34" charset="0"/>
                <a:hlinkClick r:id="rId2"/>
              </a:rPr>
              <a:t>viega.com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endParaRPr lang="ro-RO" dirty="0"/>
          </a:p>
        </p:txBody>
      </p:sp>
      <p:pic>
        <p:nvPicPr>
          <p:cNvPr id="5" name="Imagine 4">
            <a:extLst>
              <a:ext uri="{FF2B5EF4-FFF2-40B4-BE49-F238E27FC236}">
                <a16:creationId xmlns:a16="http://schemas.microsoft.com/office/drawing/2014/main" id="{A0EBD33E-9B30-2022-A923-508F5765CD68}"/>
              </a:ext>
            </a:extLst>
          </p:cNvPr>
          <p:cNvPicPr>
            <a:picLocks noChangeAspect="1"/>
          </p:cNvPicPr>
          <p:nvPr/>
        </p:nvPicPr>
        <p:blipFill>
          <a:blip r:embed="rId4"/>
          <a:stretch>
            <a:fillRect/>
          </a:stretch>
        </p:blipFill>
        <p:spPr>
          <a:xfrm>
            <a:off x="1029644" y="894860"/>
            <a:ext cx="3951254" cy="39512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Imagine 8">
            <a:extLst>
              <a:ext uri="{FF2B5EF4-FFF2-40B4-BE49-F238E27FC236}">
                <a16:creationId xmlns:a16="http://schemas.microsoft.com/office/drawing/2014/main" id="{5B9C8303-F508-7BDD-EB8A-CE7BAC5DDD1E}"/>
              </a:ext>
            </a:extLst>
          </p:cNvPr>
          <p:cNvPicPr>
            <a:picLocks noChangeAspect="1"/>
          </p:cNvPicPr>
          <p:nvPr/>
        </p:nvPicPr>
        <p:blipFill>
          <a:blip r:embed="rId5"/>
          <a:stretch>
            <a:fillRect/>
          </a:stretch>
        </p:blipFill>
        <p:spPr>
          <a:xfrm>
            <a:off x="5892897" y="895126"/>
            <a:ext cx="5277563" cy="4811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xmlns:p14="http://schemas.microsoft.com/office/powerpoint/2010/main">
        <mc:Choice Requires="p14">
          <p:contentPart p14:bwMode="auto" r:id="rId6">
            <p14:nvContentPartPr>
              <p14:cNvPr id="22" name="Cerneală 21">
                <a:extLst>
                  <a:ext uri="{FF2B5EF4-FFF2-40B4-BE49-F238E27FC236}">
                    <a16:creationId xmlns:a16="http://schemas.microsoft.com/office/drawing/2014/main" id="{1FD1CCFA-6C10-9EC7-736A-8E7B4971F15F}"/>
                  </a:ext>
                </a:extLst>
              </p14:cNvPr>
              <p14:cNvContentPartPr/>
              <p14:nvPr/>
            </p14:nvContentPartPr>
            <p14:xfrm>
              <a:off x="8419527" y="1666011"/>
              <a:ext cx="360" cy="2624040"/>
            </p14:xfrm>
          </p:contentPart>
        </mc:Choice>
        <mc:Fallback xmlns="">
          <p:pic>
            <p:nvPicPr>
              <p:cNvPr id="22" name="Cerneală 21">
                <a:extLst>
                  <a:ext uri="{FF2B5EF4-FFF2-40B4-BE49-F238E27FC236}">
                    <a16:creationId xmlns:a16="http://schemas.microsoft.com/office/drawing/2014/main" id="{1FD1CCFA-6C10-9EC7-736A-8E7B4971F15F}"/>
                  </a:ext>
                </a:extLst>
              </p:cNvPr>
              <p:cNvPicPr/>
              <p:nvPr/>
            </p:nvPicPr>
            <p:blipFill>
              <a:blip r:embed="rId7"/>
              <a:stretch>
                <a:fillRect/>
              </a:stretch>
            </p:blipFill>
            <p:spPr>
              <a:xfrm>
                <a:off x="8401527" y="1648011"/>
                <a:ext cx="36000" cy="2659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Cerneală 22">
                <a:extLst>
                  <a:ext uri="{FF2B5EF4-FFF2-40B4-BE49-F238E27FC236}">
                    <a16:creationId xmlns:a16="http://schemas.microsoft.com/office/drawing/2014/main" id="{620EB7DD-849A-71D0-E7A5-FE159360C156}"/>
                  </a:ext>
                </a:extLst>
              </p14:cNvPr>
              <p14:cNvContentPartPr/>
              <p14:nvPr/>
            </p14:nvContentPartPr>
            <p14:xfrm>
              <a:off x="8343927" y="1588611"/>
              <a:ext cx="161640" cy="161640"/>
            </p14:xfrm>
          </p:contentPart>
        </mc:Choice>
        <mc:Fallback xmlns="">
          <p:pic>
            <p:nvPicPr>
              <p:cNvPr id="23" name="Cerneală 22">
                <a:extLst>
                  <a:ext uri="{FF2B5EF4-FFF2-40B4-BE49-F238E27FC236}">
                    <a16:creationId xmlns:a16="http://schemas.microsoft.com/office/drawing/2014/main" id="{620EB7DD-849A-71D0-E7A5-FE159360C156}"/>
                  </a:ext>
                </a:extLst>
              </p:cNvPr>
              <p:cNvPicPr/>
              <p:nvPr/>
            </p:nvPicPr>
            <p:blipFill>
              <a:blip r:embed="rId9"/>
              <a:stretch>
                <a:fillRect/>
              </a:stretch>
            </p:blipFill>
            <p:spPr>
              <a:xfrm>
                <a:off x="8326287" y="1570611"/>
                <a:ext cx="1972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Cerneală 23">
                <a:extLst>
                  <a:ext uri="{FF2B5EF4-FFF2-40B4-BE49-F238E27FC236}">
                    <a16:creationId xmlns:a16="http://schemas.microsoft.com/office/drawing/2014/main" id="{82C60A11-B18C-A949-33AF-CBE02803995F}"/>
                  </a:ext>
                </a:extLst>
              </p14:cNvPr>
              <p14:cNvContentPartPr/>
              <p14:nvPr/>
            </p14:nvContentPartPr>
            <p14:xfrm>
              <a:off x="8348967" y="4180971"/>
              <a:ext cx="200160" cy="200160"/>
            </p14:xfrm>
          </p:contentPart>
        </mc:Choice>
        <mc:Fallback xmlns="">
          <p:pic>
            <p:nvPicPr>
              <p:cNvPr id="24" name="Cerneală 23">
                <a:extLst>
                  <a:ext uri="{FF2B5EF4-FFF2-40B4-BE49-F238E27FC236}">
                    <a16:creationId xmlns:a16="http://schemas.microsoft.com/office/drawing/2014/main" id="{82C60A11-B18C-A949-33AF-CBE02803995F}"/>
                  </a:ext>
                </a:extLst>
              </p:cNvPr>
              <p:cNvPicPr/>
              <p:nvPr/>
            </p:nvPicPr>
            <p:blipFill>
              <a:blip r:embed="rId11"/>
              <a:stretch>
                <a:fillRect/>
              </a:stretch>
            </p:blipFill>
            <p:spPr>
              <a:xfrm>
                <a:off x="8330967" y="4163331"/>
                <a:ext cx="235800" cy="235800"/>
              </a:xfrm>
              <a:prstGeom prst="rect">
                <a:avLst/>
              </a:prstGeom>
            </p:spPr>
          </p:pic>
        </mc:Fallback>
      </mc:AlternateContent>
      <p:sp>
        <p:nvSpPr>
          <p:cNvPr id="25" name="CasetăText 24">
            <a:extLst>
              <a:ext uri="{FF2B5EF4-FFF2-40B4-BE49-F238E27FC236}">
                <a16:creationId xmlns:a16="http://schemas.microsoft.com/office/drawing/2014/main" id="{0968AE6F-C092-161F-74F5-D670798FAB49}"/>
              </a:ext>
            </a:extLst>
          </p:cNvPr>
          <p:cNvSpPr txBox="1"/>
          <p:nvPr/>
        </p:nvSpPr>
        <p:spPr>
          <a:xfrm>
            <a:off x="8549127" y="2547321"/>
            <a:ext cx="1252622" cy="646331"/>
          </a:xfrm>
          <a:prstGeom prst="rect">
            <a:avLst/>
          </a:prstGeom>
          <a:noFill/>
        </p:spPr>
        <p:txBody>
          <a:bodyPr wrap="square">
            <a:spAutoFit/>
          </a:bodyPr>
          <a:lstStyle/>
          <a:p>
            <a:pPr algn="just"/>
            <a:r>
              <a:rPr lang="ro-RO" b="1" dirty="0">
                <a:solidFill>
                  <a:srgbClr val="348151"/>
                </a:solidFill>
              </a:rPr>
              <a:t>Fără distanță</a:t>
            </a:r>
          </a:p>
        </p:txBody>
      </p:sp>
    </p:spTree>
    <p:extLst>
      <p:ext uri="{BB962C8B-B14F-4D97-AF65-F5344CB8AC3E}">
        <p14:creationId xmlns:p14="http://schemas.microsoft.com/office/powerpoint/2010/main" val="14276947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CD4CD6D0-1850-C948-1AF6-8D3ED7D65A6F}"/>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dirty="0"/>
              <a:t>15.10.2025</a:t>
            </a:r>
            <a:endParaRPr lang="ro-RO" noProof="0" dirty="0"/>
          </a:p>
        </p:txBody>
      </p:sp>
      <p:sp>
        <p:nvSpPr>
          <p:cNvPr id="3" name="Substituent subsol 2">
            <a:extLst>
              <a:ext uri="{FF2B5EF4-FFF2-40B4-BE49-F238E27FC236}">
                <a16:creationId xmlns:a16="http://schemas.microsoft.com/office/drawing/2014/main" id="{89303352-CF8E-CEC1-C3AD-7070A970D841}"/>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Sertizarea conductelor din cupru</a:t>
            </a:r>
            <a:endParaRPr lang="ro-RO" noProof="0" dirty="0"/>
          </a:p>
        </p:txBody>
      </p:sp>
      <p:sp>
        <p:nvSpPr>
          <p:cNvPr id="4" name="Substituent număr diapozitiv 3">
            <a:extLst>
              <a:ext uri="{FF2B5EF4-FFF2-40B4-BE49-F238E27FC236}">
                <a16:creationId xmlns:a16="http://schemas.microsoft.com/office/drawing/2014/main" id="{E998B441-EC57-43B0-84EE-38C439789DC3}"/>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15</a:t>
            </a:fld>
            <a:endParaRPr lang="ro-RO" noProof="0"/>
          </a:p>
        </p:txBody>
      </p:sp>
      <p:sp>
        <p:nvSpPr>
          <p:cNvPr id="16" name="CasetăText 15">
            <a:extLst>
              <a:ext uri="{FF2B5EF4-FFF2-40B4-BE49-F238E27FC236}">
                <a16:creationId xmlns:a16="http://schemas.microsoft.com/office/drawing/2014/main" id="{AA4C728C-34F5-6E32-5190-DF1BD48F595C}"/>
              </a:ext>
            </a:extLst>
          </p:cNvPr>
          <p:cNvSpPr txBox="1"/>
          <p:nvPr/>
        </p:nvSpPr>
        <p:spPr>
          <a:xfrm>
            <a:off x="1026131" y="280761"/>
            <a:ext cx="4946619" cy="923330"/>
          </a:xfrm>
          <a:prstGeom prst="rect">
            <a:avLst/>
          </a:prstGeom>
          <a:noFill/>
        </p:spPr>
        <p:txBody>
          <a:bodyPr wrap="square">
            <a:spAutoFit/>
          </a:bodyPr>
          <a:lstStyle/>
          <a:p>
            <a:pPr algn="just"/>
            <a:r>
              <a:rPr lang="ro-RO" b="1" dirty="0"/>
              <a:t>Dispozitiv de tăiat țevi </a:t>
            </a:r>
            <a:r>
              <a:rPr lang="ro-RO" dirty="0"/>
              <a:t>pentru țeavă din cupru, țeavă din inox, țeavă tip </a:t>
            </a:r>
            <a:r>
              <a:rPr lang="ro-RO" dirty="0" err="1"/>
              <a:t>Prestabo</a:t>
            </a:r>
            <a:r>
              <a:rPr lang="ro-RO" dirty="0"/>
              <a:t>, oțel</a:t>
            </a:r>
          </a:p>
          <a:p>
            <a:pPr algn="just"/>
            <a:endParaRPr lang="ro-RO" b="1" dirty="0"/>
          </a:p>
        </p:txBody>
      </p:sp>
      <p:sp>
        <p:nvSpPr>
          <p:cNvPr id="28" name="CasetăText 27">
            <a:extLst>
              <a:ext uri="{FF2B5EF4-FFF2-40B4-BE49-F238E27FC236}">
                <a16:creationId xmlns:a16="http://schemas.microsoft.com/office/drawing/2014/main" id="{BAC9BDBD-3FF6-8F60-D697-0CC163D235F0}"/>
              </a:ext>
            </a:extLst>
          </p:cNvPr>
          <p:cNvSpPr txBox="1">
            <a:spLocks/>
          </p:cNvSpPr>
          <p:nvPr/>
        </p:nvSpPr>
        <p:spPr>
          <a:xfrm>
            <a:off x="1332733" y="4846487"/>
            <a:ext cx="4202255" cy="369332"/>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14 Dispozitiv de tăiat țevi [</a:t>
            </a:r>
            <a:r>
              <a:rPr lang="ro-RO" b="1" dirty="0">
                <a:solidFill>
                  <a:schemeClr val="bg2"/>
                </a:solidFill>
                <a:ea typeface="Calibri" panose="020F0502020204030204" pitchFamily="34" charset="0"/>
                <a:cs typeface="Calibri" panose="020F0502020204030204" pitchFamily="34" charset="0"/>
                <a:hlinkClick r:id="rId2"/>
              </a:rPr>
              <a:t>viega.ro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endParaRPr lang="ro-RO" dirty="0">
              <a:solidFill>
                <a:schemeClr val="bg2"/>
              </a:solidFill>
            </a:endParaRPr>
          </a:p>
        </p:txBody>
      </p:sp>
      <p:pic>
        <p:nvPicPr>
          <p:cNvPr id="12" name="Imagine 11">
            <a:extLst>
              <a:ext uri="{FF2B5EF4-FFF2-40B4-BE49-F238E27FC236}">
                <a16:creationId xmlns:a16="http://schemas.microsoft.com/office/drawing/2014/main" id="{43B79A1C-B51A-0BE4-34D2-7D7A1B657A5C}"/>
              </a:ext>
            </a:extLst>
          </p:cNvPr>
          <p:cNvPicPr>
            <a:picLocks noChangeAspect="1"/>
          </p:cNvPicPr>
          <p:nvPr/>
        </p:nvPicPr>
        <p:blipFill>
          <a:blip r:embed="rId4"/>
          <a:stretch>
            <a:fillRect/>
          </a:stretch>
        </p:blipFill>
        <p:spPr>
          <a:xfrm>
            <a:off x="1026131" y="1162564"/>
            <a:ext cx="4815461" cy="35500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8" name="CasetăText 17">
            <a:extLst>
              <a:ext uri="{FF2B5EF4-FFF2-40B4-BE49-F238E27FC236}">
                <a16:creationId xmlns:a16="http://schemas.microsoft.com/office/drawing/2014/main" id="{C7641549-05AF-C0BC-31EC-4D5040F86B42}"/>
              </a:ext>
            </a:extLst>
          </p:cNvPr>
          <p:cNvSpPr txBox="1">
            <a:spLocks/>
          </p:cNvSpPr>
          <p:nvPr/>
        </p:nvSpPr>
        <p:spPr>
          <a:xfrm>
            <a:off x="6919310" y="5399325"/>
            <a:ext cx="4202255" cy="369332"/>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15 Conectori/fitinguri Cu [</a:t>
            </a:r>
            <a:r>
              <a:rPr lang="ro-RO" b="1" dirty="0">
                <a:solidFill>
                  <a:schemeClr val="bg2"/>
                </a:solidFill>
                <a:ea typeface="Calibri" panose="020F0502020204030204" pitchFamily="34" charset="0"/>
                <a:cs typeface="Calibri" panose="020F0502020204030204" pitchFamily="34" charset="0"/>
                <a:hlinkClick r:id="rId5"/>
              </a:rPr>
              <a:t>viega.com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endParaRPr lang="ro-RO" dirty="0">
              <a:solidFill>
                <a:schemeClr val="bg2"/>
              </a:solidFill>
            </a:endParaRPr>
          </a:p>
        </p:txBody>
      </p:sp>
      <p:pic>
        <p:nvPicPr>
          <p:cNvPr id="20" name="Imagine 19">
            <a:extLst>
              <a:ext uri="{FF2B5EF4-FFF2-40B4-BE49-F238E27FC236}">
                <a16:creationId xmlns:a16="http://schemas.microsoft.com/office/drawing/2014/main" id="{B86F2709-69EE-0353-DBAE-4376D227DC9D}"/>
              </a:ext>
            </a:extLst>
          </p:cNvPr>
          <p:cNvPicPr>
            <a:picLocks noChangeAspect="1"/>
          </p:cNvPicPr>
          <p:nvPr/>
        </p:nvPicPr>
        <p:blipFill>
          <a:blip r:embed="rId6"/>
          <a:stretch>
            <a:fillRect/>
          </a:stretch>
        </p:blipFill>
        <p:spPr>
          <a:xfrm>
            <a:off x="6797498" y="1568737"/>
            <a:ext cx="4445881" cy="37205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26233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A9266-3D57-D51C-3A6F-A67948020E86}"/>
            </a:ext>
          </a:extLst>
        </p:cNvPr>
        <p:cNvGrpSpPr/>
        <p:nvPr/>
      </p:nvGrpSpPr>
      <p:grpSpPr>
        <a:xfrm>
          <a:off x="0" y="0"/>
          <a:ext cx="0" cy="0"/>
          <a:chOff x="0" y="0"/>
          <a:chExt cx="0" cy="0"/>
        </a:xfrm>
      </p:grpSpPr>
      <p:sp>
        <p:nvSpPr>
          <p:cNvPr id="2" name="Substituent dată 1">
            <a:extLst>
              <a:ext uri="{FF2B5EF4-FFF2-40B4-BE49-F238E27FC236}">
                <a16:creationId xmlns:a16="http://schemas.microsoft.com/office/drawing/2014/main" id="{F1B3094D-344B-7067-E084-D4735F99BBFD}"/>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dirty="0"/>
              <a:t>15.10.2025</a:t>
            </a:r>
            <a:endParaRPr lang="ro-RO" noProof="0" dirty="0"/>
          </a:p>
        </p:txBody>
      </p:sp>
      <p:sp>
        <p:nvSpPr>
          <p:cNvPr id="3" name="Substituent subsol 2">
            <a:extLst>
              <a:ext uri="{FF2B5EF4-FFF2-40B4-BE49-F238E27FC236}">
                <a16:creationId xmlns:a16="http://schemas.microsoft.com/office/drawing/2014/main" id="{0902597B-1641-FBBE-0316-1556E7C96124}"/>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Sertizarea conductelor din cupru</a:t>
            </a:r>
            <a:endParaRPr lang="ro-RO" noProof="0" dirty="0"/>
          </a:p>
        </p:txBody>
      </p:sp>
      <p:sp>
        <p:nvSpPr>
          <p:cNvPr id="4" name="Substituent număr diapozitiv 3">
            <a:extLst>
              <a:ext uri="{FF2B5EF4-FFF2-40B4-BE49-F238E27FC236}">
                <a16:creationId xmlns:a16="http://schemas.microsoft.com/office/drawing/2014/main" id="{E5419A12-EDF5-F99B-7864-BB0D00F8F919}"/>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16</a:t>
            </a:fld>
            <a:endParaRPr lang="ro-RO" noProof="0"/>
          </a:p>
        </p:txBody>
      </p:sp>
      <p:sp>
        <p:nvSpPr>
          <p:cNvPr id="6" name="CasetăText 5">
            <a:extLst>
              <a:ext uri="{FF2B5EF4-FFF2-40B4-BE49-F238E27FC236}">
                <a16:creationId xmlns:a16="http://schemas.microsoft.com/office/drawing/2014/main" id="{7DB17D47-CA16-EB2F-DB60-9B640FF570E2}"/>
              </a:ext>
            </a:extLst>
          </p:cNvPr>
          <p:cNvSpPr txBox="1"/>
          <p:nvPr/>
        </p:nvSpPr>
        <p:spPr>
          <a:xfrm>
            <a:off x="778643" y="509985"/>
            <a:ext cx="10977665" cy="5078313"/>
          </a:xfrm>
          <a:prstGeom prst="rect">
            <a:avLst/>
          </a:prstGeom>
          <a:noFill/>
        </p:spPr>
        <p:txBody>
          <a:bodyPr wrap="square">
            <a:spAutoFit/>
          </a:bodyPr>
          <a:lstStyle/>
          <a:p>
            <a:pPr>
              <a:buNone/>
            </a:pPr>
            <a:r>
              <a:rPr lang="ro-RO" b="1" dirty="0">
                <a:solidFill>
                  <a:schemeClr val="bg2"/>
                </a:solidFill>
              </a:rPr>
              <a:t>Domenii de utilizare a conductelor din cupru sertizate (cu îmbinare prin presare)</a:t>
            </a:r>
          </a:p>
          <a:p>
            <a:pPr>
              <a:buNone/>
            </a:pPr>
            <a:endParaRPr lang="ro-RO" b="1" dirty="0">
              <a:solidFill>
                <a:schemeClr val="bg2"/>
              </a:solidFill>
            </a:endParaRPr>
          </a:p>
          <a:p>
            <a:pPr>
              <a:buNone/>
            </a:pPr>
            <a:r>
              <a:rPr lang="ro-RO" b="1" dirty="0"/>
              <a:t>1️⃣ Instalații sanitare (apă rece și caldă)</a:t>
            </a:r>
          </a:p>
          <a:p>
            <a:pPr marL="285750" indent="-285750">
              <a:buFont typeface="Arial" panose="020B0604020202020204" pitchFamily="34" charset="0"/>
              <a:buChar char="•"/>
            </a:pPr>
            <a:r>
              <a:rPr lang="ro-RO" dirty="0"/>
              <a:t>Foarte răspândite în </a:t>
            </a:r>
            <a:r>
              <a:rPr lang="ro-RO" b="1" dirty="0"/>
              <a:t>clădiri rezidențiale, hoteluri, spitale, laboratoare, școli</a:t>
            </a:r>
            <a:r>
              <a:rPr lang="ro-RO" dirty="0"/>
              <a:t>, datorită:</a:t>
            </a:r>
          </a:p>
          <a:p>
            <a:pPr marL="742950" lvl="1" indent="-285750">
              <a:buFont typeface="Arial" panose="020B0604020202020204" pitchFamily="34" charset="0"/>
              <a:buChar char="•"/>
            </a:pPr>
            <a:r>
              <a:rPr lang="ro-RO" dirty="0"/>
              <a:t>rezistenței excelente la coroziune;</a:t>
            </a:r>
          </a:p>
          <a:p>
            <a:pPr marL="742950" lvl="1" indent="-285750">
              <a:buFont typeface="Arial" panose="020B0604020202020204" pitchFamily="34" charset="0"/>
              <a:buChar char="•"/>
            </a:pPr>
            <a:r>
              <a:rPr lang="ro-RO" dirty="0"/>
              <a:t>comportamentului igienic (cuprul are proprietăți antibacteriene naturale);</a:t>
            </a:r>
          </a:p>
          <a:p>
            <a:pPr marL="742950" lvl="1" indent="-285750">
              <a:buFont typeface="Arial" panose="020B0604020202020204" pitchFamily="34" charset="0"/>
              <a:buChar char="•"/>
            </a:pPr>
            <a:r>
              <a:rPr lang="ro-RO" dirty="0"/>
              <a:t>etanșeității foarte bune la presiune și temperatură.</a:t>
            </a:r>
          </a:p>
          <a:p>
            <a:pPr marL="285750" indent="-285750">
              <a:buFont typeface="Arial" panose="020B0604020202020204" pitchFamily="34" charset="0"/>
              <a:buChar char="•"/>
            </a:pPr>
            <a:r>
              <a:rPr lang="ro-RO" dirty="0"/>
              <a:t>Presarea elimină nevoia de lipire cu flacără → </a:t>
            </a:r>
            <a:r>
              <a:rPr lang="ro-RO" b="1" dirty="0"/>
              <a:t>ideal în spații finisate sau în renovări</a:t>
            </a:r>
            <a:r>
              <a:rPr lang="ro-RO" dirty="0"/>
              <a:t>.</a:t>
            </a:r>
          </a:p>
          <a:p>
            <a:pPr>
              <a:buNone/>
            </a:pPr>
            <a:r>
              <a:rPr lang="ro-RO" dirty="0">
                <a:solidFill>
                  <a:schemeClr val="tx2"/>
                </a:solidFill>
              </a:rPr>
              <a:t>Exemple: instalațiile de alimentare cu apă caldă și rece la grupuri sanitare, bucătării, puncte de consum distribuite pe coloane verticale.</a:t>
            </a:r>
          </a:p>
          <a:p>
            <a:pPr>
              <a:buNone/>
            </a:pPr>
            <a:endParaRPr lang="ro-RO" dirty="0"/>
          </a:p>
          <a:p>
            <a:r>
              <a:rPr lang="ro-RO" b="1" dirty="0"/>
              <a:t>2️⃣ Instalații de încălzire</a:t>
            </a:r>
          </a:p>
          <a:p>
            <a:pPr marL="285750" indent="-285750">
              <a:buFont typeface="Arial" panose="020B0604020202020204" pitchFamily="34" charset="0"/>
              <a:buChar char="•"/>
            </a:pPr>
            <a:r>
              <a:rPr lang="ro-RO" dirty="0"/>
              <a:t>Foarte utilizate în:</a:t>
            </a:r>
          </a:p>
          <a:p>
            <a:pPr marL="742950" lvl="1" indent="-285750">
              <a:buFont typeface="Arial" panose="020B0604020202020204" pitchFamily="34" charset="0"/>
              <a:buChar char="•"/>
            </a:pPr>
            <a:r>
              <a:rPr lang="ro-RO" dirty="0"/>
              <a:t>sisteme </a:t>
            </a:r>
            <a:r>
              <a:rPr lang="ro-RO" b="1" dirty="0"/>
              <a:t>clasice cu radiatoare</a:t>
            </a:r>
            <a:r>
              <a:rPr lang="ro-RO" dirty="0"/>
              <a:t> (tur/retur din cupru);</a:t>
            </a:r>
          </a:p>
          <a:p>
            <a:pPr marL="742950" lvl="1" indent="-285750">
              <a:buFont typeface="Arial" panose="020B0604020202020204" pitchFamily="34" charset="0"/>
              <a:buChar char="•"/>
            </a:pPr>
            <a:r>
              <a:rPr lang="ro-RO" dirty="0"/>
              <a:t>instalații </a:t>
            </a:r>
            <a:r>
              <a:rPr lang="ro-RO" b="1" dirty="0"/>
              <a:t>de pardoseală cu distribuitoare metalice</a:t>
            </a:r>
            <a:r>
              <a:rPr lang="ro-RO" dirty="0"/>
              <a:t>;</a:t>
            </a:r>
          </a:p>
          <a:p>
            <a:pPr marL="742950" lvl="1" indent="-285750">
              <a:buFont typeface="Arial" panose="020B0604020202020204" pitchFamily="34" charset="0"/>
              <a:buChar char="•"/>
            </a:pPr>
            <a:r>
              <a:rPr lang="ro-RO" b="1" dirty="0"/>
              <a:t>sisteme mixte</a:t>
            </a:r>
            <a:r>
              <a:rPr lang="ro-RO" dirty="0"/>
              <a:t> (cupru + PEX, prin fitinguri adaptate).</a:t>
            </a:r>
          </a:p>
          <a:p>
            <a:pPr marL="285750" indent="-285750">
              <a:buFont typeface="Arial" panose="020B0604020202020204" pitchFamily="34" charset="0"/>
              <a:buChar char="•"/>
            </a:pPr>
            <a:r>
              <a:rPr lang="ro-RO" dirty="0"/>
              <a:t>Avantaj major: conexiuni rapide, sigure și curate → ușor de lucrat în șantierele active.</a:t>
            </a:r>
          </a:p>
          <a:p>
            <a:r>
              <a:rPr lang="ro-RO" dirty="0">
                <a:solidFill>
                  <a:schemeClr val="tx2"/>
                </a:solidFill>
              </a:rPr>
              <a:t>Exemple: instalații de încălzire centralizată sau în apartamente noi (racorduri ascunse în pereți sau pardoseală).</a:t>
            </a:r>
          </a:p>
        </p:txBody>
      </p:sp>
    </p:spTree>
    <p:extLst>
      <p:ext uri="{BB962C8B-B14F-4D97-AF65-F5344CB8AC3E}">
        <p14:creationId xmlns:p14="http://schemas.microsoft.com/office/powerpoint/2010/main" val="42915099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0BC23-6B0B-249F-5F21-01D996DB81CF}"/>
            </a:ext>
          </a:extLst>
        </p:cNvPr>
        <p:cNvGrpSpPr/>
        <p:nvPr/>
      </p:nvGrpSpPr>
      <p:grpSpPr>
        <a:xfrm>
          <a:off x="0" y="0"/>
          <a:ext cx="0" cy="0"/>
          <a:chOff x="0" y="0"/>
          <a:chExt cx="0" cy="0"/>
        </a:xfrm>
      </p:grpSpPr>
      <p:sp>
        <p:nvSpPr>
          <p:cNvPr id="2" name="Substituent dată 1">
            <a:extLst>
              <a:ext uri="{FF2B5EF4-FFF2-40B4-BE49-F238E27FC236}">
                <a16:creationId xmlns:a16="http://schemas.microsoft.com/office/drawing/2014/main" id="{BEC03157-C6DE-A4D9-967A-CFAAA514C130}"/>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dirty="0"/>
              <a:t>15.10.2025</a:t>
            </a:r>
            <a:endParaRPr lang="ro-RO" noProof="0" dirty="0"/>
          </a:p>
        </p:txBody>
      </p:sp>
      <p:sp>
        <p:nvSpPr>
          <p:cNvPr id="3" name="Substituent subsol 2">
            <a:extLst>
              <a:ext uri="{FF2B5EF4-FFF2-40B4-BE49-F238E27FC236}">
                <a16:creationId xmlns:a16="http://schemas.microsoft.com/office/drawing/2014/main" id="{78F51590-C1A2-41F8-DE00-6E7D0D1CA7CF}"/>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Sertizarea conductelor din cupru</a:t>
            </a:r>
            <a:endParaRPr lang="ro-RO" noProof="0" dirty="0"/>
          </a:p>
        </p:txBody>
      </p:sp>
      <p:sp>
        <p:nvSpPr>
          <p:cNvPr id="4" name="Substituent număr diapozitiv 3">
            <a:extLst>
              <a:ext uri="{FF2B5EF4-FFF2-40B4-BE49-F238E27FC236}">
                <a16:creationId xmlns:a16="http://schemas.microsoft.com/office/drawing/2014/main" id="{1293D980-3DC3-461C-8B8F-BBD22190B3B5}"/>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17</a:t>
            </a:fld>
            <a:endParaRPr lang="ro-RO" noProof="0"/>
          </a:p>
        </p:txBody>
      </p:sp>
      <p:sp>
        <p:nvSpPr>
          <p:cNvPr id="6" name="CasetăText 5">
            <a:extLst>
              <a:ext uri="{FF2B5EF4-FFF2-40B4-BE49-F238E27FC236}">
                <a16:creationId xmlns:a16="http://schemas.microsoft.com/office/drawing/2014/main" id="{761557C6-D6A9-6C4D-3AF4-6957AA3A9878}"/>
              </a:ext>
            </a:extLst>
          </p:cNvPr>
          <p:cNvSpPr txBox="1"/>
          <p:nvPr/>
        </p:nvSpPr>
        <p:spPr>
          <a:xfrm>
            <a:off x="691094" y="395809"/>
            <a:ext cx="10977665" cy="5632311"/>
          </a:xfrm>
          <a:prstGeom prst="rect">
            <a:avLst/>
          </a:prstGeom>
          <a:noFill/>
        </p:spPr>
        <p:txBody>
          <a:bodyPr wrap="square">
            <a:spAutoFit/>
          </a:bodyPr>
          <a:lstStyle/>
          <a:p>
            <a:r>
              <a:rPr lang="ro-RO" b="1" dirty="0"/>
              <a:t>3️⃣ Instalații de aer comprimat și gaze tehnice</a:t>
            </a:r>
          </a:p>
          <a:p>
            <a:pPr marL="285750" indent="-285750">
              <a:buFont typeface="Arial" panose="020B0604020202020204" pitchFamily="34" charset="0"/>
              <a:buChar char="•"/>
            </a:pPr>
            <a:r>
              <a:rPr lang="ro-RO" dirty="0"/>
              <a:t>În clădiri industriale și laboratoare:</a:t>
            </a:r>
          </a:p>
          <a:p>
            <a:pPr marL="742950" lvl="1" indent="-285750">
              <a:buFont typeface="Arial" panose="020B0604020202020204" pitchFamily="34" charset="0"/>
              <a:buChar char="•"/>
            </a:pPr>
            <a:r>
              <a:rPr lang="ro-RO" dirty="0"/>
              <a:t>aer comprimat, oxigen, azot, CO₂, gaze medicale etc.</a:t>
            </a:r>
          </a:p>
          <a:p>
            <a:pPr marL="285750" indent="-285750">
              <a:buFont typeface="Arial" panose="020B0604020202020204" pitchFamily="34" charset="0"/>
              <a:buChar char="•"/>
            </a:pPr>
            <a:r>
              <a:rPr lang="ro-RO" dirty="0"/>
              <a:t>Presarea asigură etanșeitate perfectă fără riscul contaminării prin flux de căldură (cum se întâmplă la lipire).</a:t>
            </a:r>
          </a:p>
          <a:p>
            <a:pPr marL="285750" indent="-285750">
              <a:buFont typeface="Arial" panose="020B0604020202020204" pitchFamily="34" charset="0"/>
              <a:buChar char="•"/>
            </a:pPr>
            <a:r>
              <a:rPr lang="ro-RO" dirty="0"/>
              <a:t>Se folosesc sisteme certificate pentru </a:t>
            </a:r>
            <a:r>
              <a:rPr lang="ro-RO" b="1" dirty="0"/>
              <a:t>gaze medicale (ISO 7396-1)</a:t>
            </a:r>
            <a:r>
              <a:rPr lang="ro-RO" dirty="0"/>
              <a:t> cu fitinguri speciale marcate color.</a:t>
            </a:r>
          </a:p>
          <a:p>
            <a:r>
              <a:rPr lang="ro-RO" dirty="0">
                <a:solidFill>
                  <a:schemeClr val="tx2"/>
                </a:solidFill>
              </a:rPr>
              <a:t>Exemple: spitale, laboratoare universitare, linii de producție fine, ateliere auto.</a:t>
            </a:r>
          </a:p>
          <a:p>
            <a:pPr>
              <a:buNone/>
            </a:pPr>
            <a:endParaRPr lang="ro-RO" dirty="0"/>
          </a:p>
          <a:p>
            <a:r>
              <a:rPr lang="ro-RO" b="1" dirty="0"/>
              <a:t>4️⃣ Instalații de răcire / climatizare (HVAC)</a:t>
            </a:r>
          </a:p>
          <a:p>
            <a:pPr marL="285750" indent="-285750">
              <a:buFont typeface="Arial" panose="020B0604020202020204" pitchFamily="34" charset="0"/>
              <a:buChar char="•"/>
            </a:pPr>
            <a:r>
              <a:rPr lang="ro-RO" dirty="0"/>
              <a:t>Utilizate în circuitele de </a:t>
            </a:r>
            <a:r>
              <a:rPr lang="ro-RO" b="1" dirty="0"/>
              <a:t>apă răcită (</a:t>
            </a:r>
            <a:r>
              <a:rPr lang="ro-RO" b="1" dirty="0" err="1"/>
              <a:t>chilled</a:t>
            </a:r>
            <a:r>
              <a:rPr lang="ro-RO" b="1" dirty="0"/>
              <a:t> </a:t>
            </a:r>
            <a:r>
              <a:rPr lang="ro-RO" b="1" dirty="0" err="1"/>
              <a:t>water</a:t>
            </a:r>
            <a:r>
              <a:rPr lang="ro-RO" b="1" dirty="0"/>
              <a:t>)</a:t>
            </a:r>
            <a:r>
              <a:rPr lang="ro-RO" dirty="0"/>
              <a:t> și în </a:t>
            </a:r>
            <a:r>
              <a:rPr lang="ro-RO" b="1" dirty="0"/>
              <a:t>sisteme VRF/VRV</a:t>
            </a:r>
            <a:r>
              <a:rPr lang="ro-RO" dirty="0"/>
              <a:t> de aer condiționat:</a:t>
            </a:r>
          </a:p>
          <a:p>
            <a:pPr marL="742950" lvl="1" indent="-285750">
              <a:buFont typeface="Arial" panose="020B0604020202020204" pitchFamily="34" charset="0"/>
              <a:buChar char="•"/>
            </a:pPr>
            <a:r>
              <a:rPr lang="ro-RO" dirty="0"/>
              <a:t>trasee de conducte pentru agent frigorific (cupru moale sau </a:t>
            </a:r>
            <a:r>
              <a:rPr lang="ro-RO" dirty="0" err="1"/>
              <a:t>semidură</a:t>
            </a:r>
            <a:r>
              <a:rPr lang="ro-RO" dirty="0"/>
              <a:t>);</a:t>
            </a:r>
          </a:p>
          <a:p>
            <a:pPr marL="742950" lvl="1" indent="-285750">
              <a:buFont typeface="Arial" panose="020B0604020202020204" pitchFamily="34" charset="0"/>
              <a:buChar char="•"/>
            </a:pPr>
            <a:r>
              <a:rPr lang="ro-RO" dirty="0"/>
              <a:t>conexiuni fără lipire – evită riscul de incendiu și oxidare internă.</a:t>
            </a:r>
          </a:p>
          <a:p>
            <a:pPr marL="285750" indent="-285750">
              <a:buFont typeface="Arial" panose="020B0604020202020204" pitchFamily="34" charset="0"/>
              <a:buChar char="•"/>
            </a:pPr>
            <a:r>
              <a:rPr lang="ro-RO" dirty="0"/>
              <a:t>Se utilizează fitinguri speciale pentru presiuni mai mari (până la 48 bar).</a:t>
            </a:r>
          </a:p>
          <a:p>
            <a:r>
              <a:rPr lang="ro-RO" dirty="0">
                <a:solidFill>
                  <a:schemeClr val="tx2"/>
                </a:solidFill>
              </a:rPr>
              <a:t>Exemple: clădiri de birouri, hoteluri, mall-uri.</a:t>
            </a:r>
          </a:p>
          <a:p>
            <a:endParaRPr lang="ro-RO" dirty="0"/>
          </a:p>
          <a:p>
            <a:r>
              <a:rPr lang="ro-RO" b="1" dirty="0"/>
              <a:t>5️⃣ Instalații solare de apă caldă menajeră</a:t>
            </a:r>
          </a:p>
          <a:p>
            <a:pPr marL="285750" indent="-285750">
              <a:buFont typeface="Arial" panose="020B0604020202020204" pitchFamily="34" charset="0"/>
              <a:buChar char="•"/>
            </a:pPr>
            <a:r>
              <a:rPr lang="ro-RO" dirty="0"/>
              <a:t>Circuitul închis dintre </a:t>
            </a:r>
            <a:r>
              <a:rPr lang="ro-RO" b="1" dirty="0"/>
              <a:t>panouri solare și boiler</a:t>
            </a:r>
            <a:r>
              <a:rPr lang="ro-RO" dirty="0"/>
              <a:t> folosește adesea țevi de cupru sertizate:</a:t>
            </a:r>
          </a:p>
          <a:p>
            <a:pPr marL="742950" lvl="1" indent="-285750">
              <a:buFont typeface="Arial" panose="020B0604020202020204" pitchFamily="34" charset="0"/>
              <a:buChar char="•"/>
            </a:pPr>
            <a:r>
              <a:rPr lang="ro-RO" dirty="0"/>
              <a:t>rezistă la temperaturi ridicate (&gt;150°C);</a:t>
            </a:r>
          </a:p>
          <a:p>
            <a:pPr marL="742950" lvl="1" indent="-285750">
              <a:buFont typeface="Arial" panose="020B0604020202020204" pitchFamily="34" charset="0"/>
              <a:buChar char="•"/>
            </a:pPr>
            <a:r>
              <a:rPr lang="ro-RO" dirty="0"/>
              <a:t>evită pericolul lipirii în zone înalte, pe acoperiș;</a:t>
            </a:r>
          </a:p>
          <a:p>
            <a:pPr marL="742950" lvl="1" indent="-285750">
              <a:buFont typeface="Arial" panose="020B0604020202020204" pitchFamily="34" charset="0"/>
              <a:buChar char="•"/>
            </a:pPr>
            <a:r>
              <a:rPr lang="ro-RO" dirty="0"/>
              <a:t>fiabilitate pe termen lung la variații de temperatură.</a:t>
            </a:r>
          </a:p>
          <a:p>
            <a:endParaRPr lang="ro-RO" dirty="0"/>
          </a:p>
        </p:txBody>
      </p:sp>
    </p:spTree>
    <p:extLst>
      <p:ext uri="{BB962C8B-B14F-4D97-AF65-F5344CB8AC3E}">
        <p14:creationId xmlns:p14="http://schemas.microsoft.com/office/powerpoint/2010/main" val="3197950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A0480CDA-0FFF-A619-B752-4564134176B0}"/>
              </a:ext>
            </a:extLst>
          </p:cNvPr>
          <p:cNvSpPr>
            <a:spLocks noGrp="1"/>
          </p:cNvSpPr>
          <p:nvPr>
            <p:ph type="dt" sz="half" idx="10"/>
          </p:nvPr>
        </p:nvSpPr>
        <p:spPr/>
        <p:txBody>
          <a:bodyPr/>
          <a:lstStyle/>
          <a:p>
            <a:pPr rtl="0"/>
            <a:r>
              <a:rPr lang="ro-RO" noProof="0" dirty="0"/>
              <a:t>15.10.2025</a:t>
            </a:r>
          </a:p>
        </p:txBody>
      </p:sp>
      <p:sp>
        <p:nvSpPr>
          <p:cNvPr id="4" name="Substituent număr diapozitiv 3">
            <a:extLst>
              <a:ext uri="{FF2B5EF4-FFF2-40B4-BE49-F238E27FC236}">
                <a16:creationId xmlns:a16="http://schemas.microsoft.com/office/drawing/2014/main" id="{29C64F43-7424-5D82-160B-45979C31AF11}"/>
              </a:ext>
            </a:extLst>
          </p:cNvPr>
          <p:cNvSpPr>
            <a:spLocks noGrp="1"/>
          </p:cNvSpPr>
          <p:nvPr>
            <p:ph type="sldNum" sz="quarter" idx="12"/>
          </p:nvPr>
        </p:nvSpPr>
        <p:spPr/>
        <p:txBody>
          <a:bodyPr/>
          <a:lstStyle/>
          <a:p>
            <a:pPr rtl="0"/>
            <a:fld id="{8D581BC7-E183-40DB-AC97-C19EA4EB8894}" type="slidenum">
              <a:rPr lang="ro-RO" noProof="0" smtClean="0"/>
              <a:t>18</a:t>
            </a:fld>
            <a:endParaRPr lang="ro-RO" noProof="0" dirty="0"/>
          </a:p>
        </p:txBody>
      </p:sp>
      <p:sp>
        <p:nvSpPr>
          <p:cNvPr id="5" name="Titlu 4">
            <a:extLst>
              <a:ext uri="{FF2B5EF4-FFF2-40B4-BE49-F238E27FC236}">
                <a16:creationId xmlns:a16="http://schemas.microsoft.com/office/drawing/2014/main" id="{42B98850-1340-D41B-99F9-8491B4FA392D}"/>
              </a:ext>
            </a:extLst>
          </p:cNvPr>
          <p:cNvSpPr>
            <a:spLocks noGrp="1"/>
          </p:cNvSpPr>
          <p:nvPr>
            <p:ph type="title"/>
          </p:nvPr>
        </p:nvSpPr>
        <p:spPr>
          <a:xfrm>
            <a:off x="6911748" y="1234674"/>
            <a:ext cx="5144065" cy="615535"/>
          </a:xfrm>
        </p:spPr>
        <p:txBody>
          <a:bodyPr>
            <a:normAutofit fontScale="90000"/>
          </a:bodyPr>
          <a:lstStyle/>
          <a:p>
            <a:r>
              <a:rPr lang="ro-RO" dirty="0"/>
              <a:t>Sertizarea conductelor din inox și oțel</a:t>
            </a:r>
          </a:p>
        </p:txBody>
      </p:sp>
      <p:sp>
        <p:nvSpPr>
          <p:cNvPr id="6" name="Substituent subsol 2">
            <a:extLst>
              <a:ext uri="{FF2B5EF4-FFF2-40B4-BE49-F238E27FC236}">
                <a16:creationId xmlns:a16="http://schemas.microsoft.com/office/drawing/2014/main" id="{79240A21-CF90-4089-A035-44464D9F26B5}"/>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Sertizarea conductelor din inox și oțel</a:t>
            </a:r>
            <a:endParaRPr lang="ro-RO" noProof="0" dirty="0"/>
          </a:p>
        </p:txBody>
      </p:sp>
      <p:pic>
        <p:nvPicPr>
          <p:cNvPr id="9" name="Imagine 8">
            <a:extLst>
              <a:ext uri="{FF2B5EF4-FFF2-40B4-BE49-F238E27FC236}">
                <a16:creationId xmlns:a16="http://schemas.microsoft.com/office/drawing/2014/main" id="{79148FD5-760D-104B-07F4-1905156A0CFA}"/>
              </a:ext>
            </a:extLst>
          </p:cNvPr>
          <p:cNvPicPr>
            <a:picLocks noChangeAspect="1"/>
          </p:cNvPicPr>
          <p:nvPr/>
        </p:nvPicPr>
        <p:blipFill>
          <a:blip r:embed="rId2"/>
          <a:stretch>
            <a:fillRect/>
          </a:stretch>
        </p:blipFill>
        <p:spPr>
          <a:xfrm>
            <a:off x="6509211" y="2345299"/>
            <a:ext cx="4319484" cy="36147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CasetăText 11">
            <a:extLst>
              <a:ext uri="{FF2B5EF4-FFF2-40B4-BE49-F238E27FC236}">
                <a16:creationId xmlns:a16="http://schemas.microsoft.com/office/drawing/2014/main" id="{03EFB0FE-0CE1-516B-B9E6-CB809E2BA97F}"/>
              </a:ext>
            </a:extLst>
          </p:cNvPr>
          <p:cNvSpPr txBox="1">
            <a:spLocks/>
          </p:cNvSpPr>
          <p:nvPr/>
        </p:nvSpPr>
        <p:spPr>
          <a:xfrm>
            <a:off x="6567825" y="6099141"/>
            <a:ext cx="4202255" cy="369332"/>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17 Conectori/fitinguri OL [</a:t>
            </a:r>
            <a:r>
              <a:rPr lang="ro-RO" b="1" dirty="0">
                <a:solidFill>
                  <a:schemeClr val="bg2"/>
                </a:solidFill>
                <a:ea typeface="Calibri" panose="020F0502020204030204" pitchFamily="34" charset="0"/>
                <a:cs typeface="Calibri" panose="020F0502020204030204" pitchFamily="34" charset="0"/>
                <a:hlinkClick r:id="rId3"/>
              </a:rPr>
              <a:t>viega.com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endParaRPr lang="ro-RO" dirty="0">
              <a:solidFill>
                <a:schemeClr val="bg2"/>
              </a:solidFill>
            </a:endParaRPr>
          </a:p>
        </p:txBody>
      </p:sp>
      <p:pic>
        <p:nvPicPr>
          <p:cNvPr id="14" name="Imagine 13">
            <a:extLst>
              <a:ext uri="{FF2B5EF4-FFF2-40B4-BE49-F238E27FC236}">
                <a16:creationId xmlns:a16="http://schemas.microsoft.com/office/drawing/2014/main" id="{4634B3DA-1E23-CE5E-337E-B2FA67B3C6D9}"/>
              </a:ext>
            </a:extLst>
          </p:cNvPr>
          <p:cNvPicPr>
            <a:picLocks noChangeAspect="1"/>
          </p:cNvPicPr>
          <p:nvPr/>
        </p:nvPicPr>
        <p:blipFill>
          <a:blip r:embed="rId5"/>
          <a:stretch>
            <a:fillRect/>
          </a:stretch>
        </p:blipFill>
        <p:spPr>
          <a:xfrm>
            <a:off x="1279309" y="680480"/>
            <a:ext cx="4403482" cy="36147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CasetăText 14">
            <a:extLst>
              <a:ext uri="{FF2B5EF4-FFF2-40B4-BE49-F238E27FC236}">
                <a16:creationId xmlns:a16="http://schemas.microsoft.com/office/drawing/2014/main" id="{AC21BD66-52F8-0D22-ABC4-6C755529F272}"/>
              </a:ext>
            </a:extLst>
          </p:cNvPr>
          <p:cNvSpPr txBox="1">
            <a:spLocks/>
          </p:cNvSpPr>
          <p:nvPr/>
        </p:nvSpPr>
        <p:spPr>
          <a:xfrm>
            <a:off x="1258583" y="4427707"/>
            <a:ext cx="4444934" cy="369332"/>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16 Conectori/fitinguri INOX [</a:t>
            </a:r>
            <a:r>
              <a:rPr lang="ro-RO" b="1" dirty="0">
                <a:solidFill>
                  <a:schemeClr val="bg2"/>
                </a:solidFill>
                <a:ea typeface="Calibri" panose="020F0502020204030204" pitchFamily="34" charset="0"/>
                <a:cs typeface="Calibri" panose="020F0502020204030204" pitchFamily="34" charset="0"/>
                <a:hlinkClick r:id="rId3"/>
              </a:rPr>
              <a:t>viega.com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endParaRPr lang="ro-RO" dirty="0">
              <a:solidFill>
                <a:schemeClr val="bg2"/>
              </a:solidFill>
            </a:endParaRPr>
          </a:p>
        </p:txBody>
      </p:sp>
    </p:spTree>
    <p:extLst>
      <p:ext uri="{BB962C8B-B14F-4D97-AF65-F5344CB8AC3E}">
        <p14:creationId xmlns:p14="http://schemas.microsoft.com/office/powerpoint/2010/main" val="19598627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CD4CD6D0-1850-C948-1AF6-8D3ED7D65A6F}"/>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dirty="0"/>
              <a:t>15.10.2025</a:t>
            </a:r>
            <a:endParaRPr lang="ro-RO" noProof="0" dirty="0"/>
          </a:p>
        </p:txBody>
      </p:sp>
      <p:sp>
        <p:nvSpPr>
          <p:cNvPr id="3" name="Substituent subsol 2">
            <a:extLst>
              <a:ext uri="{FF2B5EF4-FFF2-40B4-BE49-F238E27FC236}">
                <a16:creationId xmlns:a16="http://schemas.microsoft.com/office/drawing/2014/main" id="{89303352-CF8E-CEC1-C3AD-7070A970D841}"/>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Sertizarea conductelor din OL</a:t>
            </a:r>
            <a:endParaRPr lang="ro-RO" noProof="0" dirty="0"/>
          </a:p>
        </p:txBody>
      </p:sp>
      <p:sp>
        <p:nvSpPr>
          <p:cNvPr id="4" name="Substituent număr diapozitiv 3">
            <a:extLst>
              <a:ext uri="{FF2B5EF4-FFF2-40B4-BE49-F238E27FC236}">
                <a16:creationId xmlns:a16="http://schemas.microsoft.com/office/drawing/2014/main" id="{E998B441-EC57-43B0-84EE-38C439789DC3}"/>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19</a:t>
            </a:fld>
            <a:endParaRPr lang="ro-RO" noProof="0"/>
          </a:p>
        </p:txBody>
      </p:sp>
      <p:sp>
        <p:nvSpPr>
          <p:cNvPr id="16" name="CasetăText 15">
            <a:extLst>
              <a:ext uri="{FF2B5EF4-FFF2-40B4-BE49-F238E27FC236}">
                <a16:creationId xmlns:a16="http://schemas.microsoft.com/office/drawing/2014/main" id="{A809723F-44EE-2426-5DD9-5B68AD5D7B34}"/>
              </a:ext>
            </a:extLst>
          </p:cNvPr>
          <p:cNvSpPr txBox="1"/>
          <p:nvPr/>
        </p:nvSpPr>
        <p:spPr>
          <a:xfrm>
            <a:off x="3036031" y="5357784"/>
            <a:ext cx="6119933" cy="369332"/>
          </a:xfrm>
          <a:prstGeom prst="rect">
            <a:avLst/>
          </a:prstGeom>
          <a:noFill/>
        </p:spPr>
        <p:txBody>
          <a:bodyPr wrap="square">
            <a:spAutoFit/>
          </a:bodyPr>
          <a:lstStyle/>
          <a:p>
            <a:pPr algn="ctr"/>
            <a:r>
              <a:rPr lang="ro-RO" b="1" dirty="0">
                <a:solidFill>
                  <a:schemeClr val="tx2"/>
                </a:solidFill>
                <a:ea typeface="Calibri" panose="020F0502020204030204" pitchFamily="34" charset="0"/>
                <a:cs typeface="Calibri" panose="020F0502020204030204" pitchFamily="34" charset="0"/>
              </a:rPr>
              <a:t>Video 3 Procedeu de sertizare [</a:t>
            </a:r>
            <a:r>
              <a:rPr lang="ro-RO" b="1" dirty="0">
                <a:solidFill>
                  <a:schemeClr val="tx2"/>
                </a:solidFill>
                <a:ea typeface="Calibri" panose="020F0502020204030204" pitchFamily="34" charset="0"/>
                <a:cs typeface="Calibri" panose="020F0502020204030204" pitchFamily="34" charset="0"/>
                <a:hlinkClick r:id="rId3"/>
              </a:rPr>
              <a:t>www.youtube.com</a:t>
            </a:r>
            <a:r>
              <a:rPr lang="en-US" b="1" dirty="0">
                <a:solidFill>
                  <a:schemeClr val="tx2"/>
                </a:solidFill>
                <a:ea typeface="Calibri" panose="020F0502020204030204" pitchFamily="34" charset="0"/>
                <a:cs typeface="Calibri" panose="020F0502020204030204" pitchFamily="34" charset="0"/>
              </a:rPr>
              <a:t>]</a:t>
            </a:r>
            <a:endParaRPr lang="ro-RO" dirty="0"/>
          </a:p>
        </p:txBody>
      </p:sp>
      <p:pic>
        <p:nvPicPr>
          <p:cNvPr id="5" name="Media online 4" title="Quick Steel Pipe Press with Viega Megapress: The Ultimate Press Tool Solution!">
            <a:hlinkClick r:id="" action="ppaction://media"/>
            <a:extLst>
              <a:ext uri="{FF2B5EF4-FFF2-40B4-BE49-F238E27FC236}">
                <a16:creationId xmlns:a16="http://schemas.microsoft.com/office/drawing/2014/main" id="{3D5AA360-E2ED-3E4D-4E1F-0E00F333B649}"/>
              </a:ext>
            </a:extLst>
          </p:cNvPr>
          <p:cNvPicPr>
            <a:picLocks noRot="1" noChangeAspect="1"/>
          </p:cNvPicPr>
          <p:nvPr>
            <a:videoFile r:link="rId1"/>
          </p:nvPr>
        </p:nvPicPr>
        <p:blipFill>
          <a:blip r:embed="rId4"/>
          <a:stretch>
            <a:fillRect/>
          </a:stretch>
        </p:blipFill>
        <p:spPr>
          <a:xfrm>
            <a:off x="1952047" y="527177"/>
            <a:ext cx="8287902" cy="4679004"/>
          </a:xfrm>
          <a:prstGeom prst="rect">
            <a:avLst/>
          </a:prstGeom>
        </p:spPr>
      </p:pic>
    </p:spTree>
    <p:extLst>
      <p:ext uri="{BB962C8B-B14F-4D97-AF65-F5344CB8AC3E}">
        <p14:creationId xmlns:p14="http://schemas.microsoft.com/office/powerpoint/2010/main" val="40022638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ubstituent imagine 11" descr="Fundal abstract&#10;">
            <a:extLst>
              <a:ext uri="{FF2B5EF4-FFF2-40B4-BE49-F238E27FC236}">
                <a16:creationId xmlns:a16="http://schemas.microsoft.com/office/drawing/2014/main" id="{403E5740-1FF0-42AF-A459-70BE0BD24FDC}"/>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a:stretch/>
        </p:blipFill>
        <p:spPr/>
      </p:pic>
      <p:sp>
        <p:nvSpPr>
          <p:cNvPr id="2" name="Titlu 1">
            <a:extLst>
              <a:ext uri="{FF2B5EF4-FFF2-40B4-BE49-F238E27FC236}">
                <a16:creationId xmlns:a16="http://schemas.microsoft.com/office/drawing/2014/main" id="{EA4B7241-C2B7-4F61-A69C-236E16A5F62F}"/>
              </a:ext>
            </a:extLst>
          </p:cNvPr>
          <p:cNvSpPr>
            <a:spLocks noGrp="1"/>
          </p:cNvSpPr>
          <p:nvPr>
            <p:ph type="title"/>
          </p:nvPr>
        </p:nvSpPr>
        <p:spPr>
          <a:xfrm>
            <a:off x="6769767" y="2737158"/>
            <a:ext cx="4857456" cy="1383684"/>
          </a:xfrm>
        </p:spPr>
        <p:txBody>
          <a:bodyPr rtlCol="0"/>
          <a:lstStyle/>
          <a:p>
            <a:pPr rtl="0"/>
            <a:r>
              <a:rPr lang="ro-RO" sz="4800" dirty="0"/>
              <a:t>Asamblări nedemontabile</a:t>
            </a:r>
          </a:p>
        </p:txBody>
      </p:sp>
      <p:sp>
        <p:nvSpPr>
          <p:cNvPr id="3" name="Subtitlu 2">
            <a:extLst>
              <a:ext uri="{FF2B5EF4-FFF2-40B4-BE49-F238E27FC236}">
                <a16:creationId xmlns:a16="http://schemas.microsoft.com/office/drawing/2014/main" id="{FDFD3B61-D7B5-4C7A-80FB-02A3436F88E1}"/>
              </a:ext>
            </a:extLst>
          </p:cNvPr>
          <p:cNvSpPr>
            <a:spLocks noGrp="1"/>
          </p:cNvSpPr>
          <p:nvPr>
            <p:ph type="subTitle" idx="1"/>
          </p:nvPr>
        </p:nvSpPr>
        <p:spPr>
          <a:xfrm>
            <a:off x="6769767" y="4468089"/>
            <a:ext cx="4618957" cy="590626"/>
          </a:xfrm>
        </p:spPr>
        <p:txBody>
          <a:bodyPr rtlCol="0"/>
          <a:lstStyle/>
          <a:p>
            <a:pPr rtl="0"/>
            <a:r>
              <a:rPr lang="ro-RO" dirty="0"/>
              <a:t>Curs 0</a:t>
            </a:r>
            <a:r>
              <a:rPr lang="en-US" dirty="0"/>
              <a:t>3</a:t>
            </a:r>
            <a:endParaRPr lang="ro-RO" dirty="0"/>
          </a:p>
        </p:txBody>
      </p:sp>
    </p:spTree>
    <p:extLst>
      <p:ext uri="{BB962C8B-B14F-4D97-AF65-F5344CB8AC3E}">
        <p14:creationId xmlns:p14="http://schemas.microsoft.com/office/powerpoint/2010/main" val="29822315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48B41-EF1B-0169-8D22-3D72A6B17882}"/>
            </a:ext>
          </a:extLst>
        </p:cNvPr>
        <p:cNvGrpSpPr/>
        <p:nvPr/>
      </p:nvGrpSpPr>
      <p:grpSpPr>
        <a:xfrm>
          <a:off x="0" y="0"/>
          <a:ext cx="0" cy="0"/>
          <a:chOff x="0" y="0"/>
          <a:chExt cx="0" cy="0"/>
        </a:xfrm>
      </p:grpSpPr>
      <p:sp>
        <p:nvSpPr>
          <p:cNvPr id="2" name="Substituent dată 1">
            <a:extLst>
              <a:ext uri="{FF2B5EF4-FFF2-40B4-BE49-F238E27FC236}">
                <a16:creationId xmlns:a16="http://schemas.microsoft.com/office/drawing/2014/main" id="{9C3D4197-8F7B-4D95-2510-56AE7F9AD29E}"/>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dirty="0"/>
              <a:t>15.10.2025</a:t>
            </a:r>
            <a:endParaRPr lang="ro-RO" noProof="0" dirty="0"/>
          </a:p>
        </p:txBody>
      </p:sp>
      <p:sp>
        <p:nvSpPr>
          <p:cNvPr id="3" name="Substituent subsol 2">
            <a:extLst>
              <a:ext uri="{FF2B5EF4-FFF2-40B4-BE49-F238E27FC236}">
                <a16:creationId xmlns:a16="http://schemas.microsoft.com/office/drawing/2014/main" id="{BAAEEF8A-10AC-A043-EAC8-69CB734C458A}"/>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Sertizarea conductelor din inox</a:t>
            </a:r>
            <a:endParaRPr lang="ro-RO" noProof="0" dirty="0"/>
          </a:p>
        </p:txBody>
      </p:sp>
      <p:sp>
        <p:nvSpPr>
          <p:cNvPr id="4" name="Substituent număr diapozitiv 3">
            <a:extLst>
              <a:ext uri="{FF2B5EF4-FFF2-40B4-BE49-F238E27FC236}">
                <a16:creationId xmlns:a16="http://schemas.microsoft.com/office/drawing/2014/main" id="{6F114CFA-2287-5F1D-7BA3-A54878937C55}"/>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20</a:t>
            </a:fld>
            <a:endParaRPr lang="ro-RO" noProof="0"/>
          </a:p>
        </p:txBody>
      </p:sp>
      <p:sp>
        <p:nvSpPr>
          <p:cNvPr id="6" name="CasetăText 5">
            <a:extLst>
              <a:ext uri="{FF2B5EF4-FFF2-40B4-BE49-F238E27FC236}">
                <a16:creationId xmlns:a16="http://schemas.microsoft.com/office/drawing/2014/main" id="{35ECD5A3-09FB-6504-ED11-C1F5144594AA}"/>
              </a:ext>
            </a:extLst>
          </p:cNvPr>
          <p:cNvSpPr txBox="1"/>
          <p:nvPr/>
        </p:nvSpPr>
        <p:spPr>
          <a:xfrm>
            <a:off x="778643" y="354342"/>
            <a:ext cx="10977665" cy="5355312"/>
          </a:xfrm>
          <a:prstGeom prst="rect">
            <a:avLst/>
          </a:prstGeom>
          <a:noFill/>
        </p:spPr>
        <p:txBody>
          <a:bodyPr wrap="square">
            <a:spAutoFit/>
          </a:bodyPr>
          <a:lstStyle/>
          <a:p>
            <a:pPr>
              <a:buNone/>
            </a:pPr>
            <a:r>
              <a:rPr lang="ro-RO" b="1" dirty="0">
                <a:solidFill>
                  <a:schemeClr val="bg2"/>
                </a:solidFill>
              </a:rPr>
              <a:t>Domenii de utilizare a conductelor din inox sertizate</a:t>
            </a:r>
          </a:p>
          <a:p>
            <a:pPr>
              <a:buNone/>
            </a:pPr>
            <a:endParaRPr lang="ro-RO" b="1" dirty="0">
              <a:solidFill>
                <a:schemeClr val="bg2"/>
              </a:solidFill>
            </a:endParaRPr>
          </a:p>
          <a:p>
            <a:r>
              <a:rPr lang="ro-RO" b="1" dirty="0"/>
              <a:t>1️⃣ Instalații de apă potabilă și apă de proces</a:t>
            </a:r>
          </a:p>
          <a:p>
            <a:pPr marL="285750" indent="-285750">
              <a:buFont typeface="Arial" panose="020B0604020202020204" pitchFamily="34" charset="0"/>
              <a:buChar char="•"/>
            </a:pPr>
            <a:r>
              <a:rPr lang="ro-RO" dirty="0"/>
              <a:t>Inoxul (AISI 304, 316L) asigură </a:t>
            </a:r>
            <a:r>
              <a:rPr lang="ro-RO" b="1" dirty="0"/>
              <a:t>cea mai bună rezistență la coroziune</a:t>
            </a:r>
            <a:r>
              <a:rPr lang="ro-RO" dirty="0"/>
              <a:t>, chiar și în ape cu duritate mare sau conținut ridicat de cloruri.</a:t>
            </a:r>
          </a:p>
          <a:p>
            <a:pPr marL="285750" indent="-285750">
              <a:buFont typeface="Arial" panose="020B0604020202020204" pitchFamily="34" charset="0"/>
              <a:buChar char="•"/>
            </a:pPr>
            <a:r>
              <a:rPr lang="ro-RO" dirty="0"/>
              <a:t>Foarte des utilizat în:</a:t>
            </a:r>
          </a:p>
          <a:p>
            <a:pPr marL="742950" lvl="1" indent="-285750">
              <a:buFont typeface="Arial" panose="020B0604020202020204" pitchFamily="34" charset="0"/>
              <a:buChar char="•"/>
            </a:pPr>
            <a:r>
              <a:rPr lang="ro-RO" dirty="0"/>
              <a:t>clădiri cu standarde sanitare ridicate (spitale, laboratoare, farmacii);</a:t>
            </a:r>
          </a:p>
          <a:p>
            <a:pPr marL="742950" lvl="1" indent="-285750">
              <a:buFont typeface="Arial" panose="020B0604020202020204" pitchFamily="34" charset="0"/>
              <a:buChar char="•"/>
            </a:pPr>
            <a:r>
              <a:rPr lang="ro-RO" dirty="0"/>
              <a:t>hoteluri și centre SPA;</a:t>
            </a:r>
          </a:p>
          <a:p>
            <a:pPr marL="742950" lvl="1" indent="-285750">
              <a:buFont typeface="Arial" panose="020B0604020202020204" pitchFamily="34" charset="0"/>
              <a:buChar char="•"/>
            </a:pPr>
            <a:r>
              <a:rPr lang="ro-RO" dirty="0"/>
              <a:t>instalații industriale unde se cere igienă (alimente, băuturi, lactate).</a:t>
            </a:r>
          </a:p>
          <a:p>
            <a:r>
              <a:rPr lang="ro-RO" dirty="0">
                <a:solidFill>
                  <a:schemeClr val="tx2"/>
                </a:solidFill>
              </a:rPr>
              <a:t>Avantaj: nu se corodează, nu eliberează ioni metalici, nu modifică gustul apei.</a:t>
            </a:r>
          </a:p>
          <a:p>
            <a:pPr>
              <a:buNone/>
            </a:pPr>
            <a:endParaRPr lang="ro-RO" dirty="0"/>
          </a:p>
          <a:p>
            <a:pPr>
              <a:buNone/>
            </a:pPr>
            <a:endParaRPr lang="ro-RO" dirty="0"/>
          </a:p>
          <a:p>
            <a:r>
              <a:rPr lang="ro-RO" b="1" dirty="0"/>
              <a:t>2️⃣ Instalații de incendiu (sprinklere, hidranți interiori)</a:t>
            </a:r>
          </a:p>
          <a:p>
            <a:pPr marL="285750" indent="-285750">
              <a:buFont typeface="Arial" panose="020B0604020202020204" pitchFamily="34" charset="0"/>
              <a:buChar char="•"/>
            </a:pPr>
            <a:r>
              <a:rPr lang="ro-RO" dirty="0"/>
              <a:t>Conductele din inox presate sunt </a:t>
            </a:r>
            <a:r>
              <a:rPr lang="ro-RO" b="1" dirty="0"/>
              <a:t>certificate pentru rețele de apă de incendiu</a:t>
            </a:r>
            <a:r>
              <a:rPr lang="ro-RO" dirty="0"/>
              <a:t> la presiuni de până la 16–25 bar.</a:t>
            </a:r>
          </a:p>
          <a:p>
            <a:pPr marL="285750" indent="-285750">
              <a:buFont typeface="Arial" panose="020B0604020202020204" pitchFamily="34" charset="0"/>
              <a:buChar char="•"/>
            </a:pPr>
            <a:r>
              <a:rPr lang="ro-RO" dirty="0"/>
              <a:t>Avantaje:</a:t>
            </a:r>
          </a:p>
          <a:p>
            <a:pPr marL="742950" lvl="1" indent="-285750">
              <a:buFont typeface="Arial" panose="020B0604020202020204" pitchFamily="34" charset="0"/>
              <a:buChar char="•"/>
            </a:pPr>
            <a:r>
              <a:rPr lang="ro-RO" dirty="0"/>
              <a:t>rezistență mare la presiune și temperatură;</a:t>
            </a:r>
          </a:p>
          <a:p>
            <a:pPr marL="742950" lvl="1" indent="-285750">
              <a:buFont typeface="Arial" panose="020B0604020202020204" pitchFamily="34" charset="0"/>
              <a:buChar char="•"/>
            </a:pPr>
            <a:r>
              <a:rPr lang="ro-RO" dirty="0"/>
              <a:t>fără risc de scântei la montaj (ideal în spații protejate).</a:t>
            </a:r>
          </a:p>
          <a:p>
            <a:pPr marL="285750" indent="-285750">
              <a:buFont typeface="Arial" panose="020B0604020202020204" pitchFamily="34" charset="0"/>
              <a:buChar char="•"/>
            </a:pPr>
            <a:r>
              <a:rPr lang="ro-RO" dirty="0"/>
              <a:t>Fitingurile roșii (cu garnituri EPDM) sunt adesea codificate pentru acest tip de rețea.</a:t>
            </a:r>
          </a:p>
          <a:p>
            <a:r>
              <a:rPr lang="ro-RO" dirty="0">
                <a:solidFill>
                  <a:schemeClr val="tx2"/>
                </a:solidFill>
              </a:rPr>
              <a:t>Folosite în clădiri publice, spitale, aeroporturi, clădiri istorice unde sudura este interzisă.</a:t>
            </a:r>
          </a:p>
        </p:txBody>
      </p:sp>
    </p:spTree>
    <p:extLst>
      <p:ext uri="{BB962C8B-B14F-4D97-AF65-F5344CB8AC3E}">
        <p14:creationId xmlns:p14="http://schemas.microsoft.com/office/powerpoint/2010/main" val="20945176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A0480CDA-0FFF-A619-B752-4564134176B0}"/>
              </a:ext>
            </a:extLst>
          </p:cNvPr>
          <p:cNvSpPr>
            <a:spLocks noGrp="1"/>
          </p:cNvSpPr>
          <p:nvPr>
            <p:ph type="dt" sz="half" idx="10"/>
          </p:nvPr>
        </p:nvSpPr>
        <p:spPr/>
        <p:txBody>
          <a:bodyPr/>
          <a:lstStyle/>
          <a:p>
            <a:pPr rtl="0"/>
            <a:r>
              <a:rPr lang="ro-RO" noProof="0" dirty="0"/>
              <a:t>15.10.2025</a:t>
            </a:r>
          </a:p>
        </p:txBody>
      </p:sp>
      <p:sp>
        <p:nvSpPr>
          <p:cNvPr id="4" name="Substituent număr diapozitiv 3">
            <a:extLst>
              <a:ext uri="{FF2B5EF4-FFF2-40B4-BE49-F238E27FC236}">
                <a16:creationId xmlns:a16="http://schemas.microsoft.com/office/drawing/2014/main" id="{29C64F43-7424-5D82-160B-45979C31AF11}"/>
              </a:ext>
            </a:extLst>
          </p:cNvPr>
          <p:cNvSpPr>
            <a:spLocks noGrp="1"/>
          </p:cNvSpPr>
          <p:nvPr>
            <p:ph type="sldNum" sz="quarter" idx="12"/>
          </p:nvPr>
        </p:nvSpPr>
        <p:spPr/>
        <p:txBody>
          <a:bodyPr/>
          <a:lstStyle/>
          <a:p>
            <a:pPr rtl="0"/>
            <a:fld id="{8D581BC7-E183-40DB-AC97-C19EA4EB8894}" type="slidenum">
              <a:rPr lang="ro-RO" noProof="0" smtClean="0"/>
              <a:t>21</a:t>
            </a:fld>
            <a:endParaRPr lang="ro-RO" noProof="0" dirty="0"/>
          </a:p>
        </p:txBody>
      </p:sp>
      <p:sp>
        <p:nvSpPr>
          <p:cNvPr id="5" name="Titlu 4">
            <a:extLst>
              <a:ext uri="{FF2B5EF4-FFF2-40B4-BE49-F238E27FC236}">
                <a16:creationId xmlns:a16="http://schemas.microsoft.com/office/drawing/2014/main" id="{42B98850-1340-D41B-99F9-8491B4FA392D}"/>
              </a:ext>
            </a:extLst>
          </p:cNvPr>
          <p:cNvSpPr>
            <a:spLocks noGrp="1"/>
          </p:cNvSpPr>
          <p:nvPr>
            <p:ph type="title"/>
          </p:nvPr>
        </p:nvSpPr>
        <p:spPr>
          <a:xfrm>
            <a:off x="6911748" y="1234674"/>
            <a:ext cx="5144065" cy="615535"/>
          </a:xfrm>
        </p:spPr>
        <p:txBody>
          <a:bodyPr>
            <a:normAutofit fontScale="90000"/>
          </a:bodyPr>
          <a:lstStyle/>
          <a:p>
            <a:r>
              <a:rPr lang="ro-RO" dirty="0"/>
              <a:t>Sertizarea conductelor din material plastic </a:t>
            </a:r>
          </a:p>
        </p:txBody>
      </p:sp>
      <p:sp>
        <p:nvSpPr>
          <p:cNvPr id="6" name="Substituent subsol 2">
            <a:extLst>
              <a:ext uri="{FF2B5EF4-FFF2-40B4-BE49-F238E27FC236}">
                <a16:creationId xmlns:a16="http://schemas.microsoft.com/office/drawing/2014/main" id="{79240A21-CF90-4089-A035-44464D9F26B5}"/>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Sertizarea conductelor din material plastic</a:t>
            </a:r>
            <a:endParaRPr lang="ro-RO" noProof="0" dirty="0"/>
          </a:p>
        </p:txBody>
      </p:sp>
      <p:sp>
        <p:nvSpPr>
          <p:cNvPr id="15" name="CasetăText 14">
            <a:extLst>
              <a:ext uri="{FF2B5EF4-FFF2-40B4-BE49-F238E27FC236}">
                <a16:creationId xmlns:a16="http://schemas.microsoft.com/office/drawing/2014/main" id="{AC21BD66-52F8-0D22-ABC4-6C755529F272}"/>
              </a:ext>
            </a:extLst>
          </p:cNvPr>
          <p:cNvSpPr txBox="1">
            <a:spLocks/>
          </p:cNvSpPr>
          <p:nvPr/>
        </p:nvSpPr>
        <p:spPr>
          <a:xfrm>
            <a:off x="387018" y="689885"/>
            <a:ext cx="1492234" cy="2031325"/>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18 Conductă </a:t>
            </a:r>
            <a:r>
              <a:rPr lang="fr-FR" b="1" dirty="0" err="1">
                <a:solidFill>
                  <a:schemeClr val="bg2"/>
                </a:solidFill>
                <a:ea typeface="Calibri" panose="020F0502020204030204" pitchFamily="34" charset="0"/>
                <a:cs typeface="Calibri" panose="020F0502020204030204" pitchFamily="34" charset="0"/>
              </a:rPr>
              <a:t>Uponor</a:t>
            </a:r>
            <a:r>
              <a:rPr lang="fr-FR" b="1" dirty="0">
                <a:solidFill>
                  <a:schemeClr val="bg2"/>
                </a:solidFill>
                <a:ea typeface="Calibri" panose="020F0502020204030204" pitchFamily="34" charset="0"/>
                <a:cs typeface="Calibri" panose="020F0502020204030204" pitchFamily="34" charset="0"/>
              </a:rPr>
              <a:t> Uni Pipe PLUS </a:t>
            </a:r>
            <a:r>
              <a:rPr lang="fr-FR" b="1" dirty="0" err="1">
                <a:solidFill>
                  <a:schemeClr val="bg2"/>
                </a:solidFill>
                <a:ea typeface="Calibri" panose="020F0502020204030204" pitchFamily="34" charset="0"/>
                <a:cs typeface="Calibri" panose="020F0502020204030204" pitchFamily="34" charset="0"/>
              </a:rPr>
              <a:t>multistrat</a:t>
            </a:r>
            <a:r>
              <a:rPr lang="fr-FR" b="1" dirty="0">
                <a:solidFill>
                  <a:schemeClr val="bg2"/>
                </a:solidFill>
                <a:ea typeface="Calibri" panose="020F0502020204030204" pitchFamily="34" charset="0"/>
                <a:cs typeface="Calibri" panose="020F0502020204030204" pitchFamily="34" charset="0"/>
              </a:rPr>
              <a:t> S </a:t>
            </a:r>
            <a:r>
              <a:rPr lang="ro-RO" b="1" dirty="0">
                <a:solidFill>
                  <a:schemeClr val="bg2"/>
                </a:solidFill>
                <a:ea typeface="Calibri" panose="020F0502020204030204" pitchFamily="34" charset="0"/>
                <a:cs typeface="Calibri" panose="020F0502020204030204" pitchFamily="34" charset="0"/>
              </a:rPr>
              <a:t>[</a:t>
            </a:r>
            <a:r>
              <a:rPr lang="ro-RO" b="1" dirty="0">
                <a:solidFill>
                  <a:schemeClr val="bg2"/>
                </a:solidFill>
                <a:ea typeface="Calibri" panose="020F0502020204030204" pitchFamily="34" charset="0"/>
                <a:cs typeface="Calibri" panose="020F0502020204030204" pitchFamily="34" charset="0"/>
                <a:hlinkClick r:id="rId2"/>
              </a:rPr>
              <a:t>uponor.com/</a:t>
            </a:r>
            <a:r>
              <a:rPr lang="ro-RO" b="1" dirty="0" err="1">
                <a:solidFill>
                  <a:schemeClr val="bg2"/>
                </a:solidFill>
                <a:ea typeface="Calibri" panose="020F0502020204030204" pitchFamily="34" charset="0"/>
                <a:cs typeface="Calibri" panose="020F0502020204030204" pitchFamily="34" charset="0"/>
                <a:hlinkClick r:id="rId2"/>
              </a:rPr>
              <a:t>ro-ro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endParaRPr lang="ro-RO" dirty="0">
              <a:solidFill>
                <a:schemeClr val="bg2"/>
              </a:solidFill>
            </a:endParaRPr>
          </a:p>
        </p:txBody>
      </p:sp>
      <p:pic>
        <p:nvPicPr>
          <p:cNvPr id="7" name="Imagine 6">
            <a:extLst>
              <a:ext uri="{FF2B5EF4-FFF2-40B4-BE49-F238E27FC236}">
                <a16:creationId xmlns:a16="http://schemas.microsoft.com/office/drawing/2014/main" id="{621F8701-4991-0914-276A-30D716F424C6}"/>
              </a:ext>
            </a:extLst>
          </p:cNvPr>
          <p:cNvPicPr>
            <a:picLocks noChangeAspect="1"/>
          </p:cNvPicPr>
          <p:nvPr/>
        </p:nvPicPr>
        <p:blipFill>
          <a:blip r:embed="rId4"/>
          <a:srcRect t="10973"/>
          <a:stretch/>
        </p:blipFill>
        <p:spPr>
          <a:xfrm>
            <a:off x="2017607" y="545225"/>
            <a:ext cx="4444934" cy="23206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CasetăText 9">
            <a:extLst>
              <a:ext uri="{FF2B5EF4-FFF2-40B4-BE49-F238E27FC236}">
                <a16:creationId xmlns:a16="http://schemas.microsoft.com/office/drawing/2014/main" id="{0CA041EF-56FA-3936-0A33-E57FB43FA293}"/>
              </a:ext>
            </a:extLst>
          </p:cNvPr>
          <p:cNvSpPr txBox="1"/>
          <p:nvPr/>
        </p:nvSpPr>
        <p:spPr>
          <a:xfrm>
            <a:off x="7045355" y="2462400"/>
            <a:ext cx="4444934" cy="3416320"/>
          </a:xfrm>
          <a:prstGeom prst="rect">
            <a:avLst/>
          </a:prstGeom>
          <a:noFill/>
        </p:spPr>
        <p:txBody>
          <a:bodyPr wrap="square">
            <a:spAutoFit/>
          </a:bodyPr>
          <a:lstStyle/>
          <a:p>
            <a:pPr marL="285750" indent="-285750" algn="just">
              <a:buFont typeface="Arial" panose="020B0604020202020204" pitchFamily="34" charset="0"/>
              <a:buChar char="•"/>
            </a:pPr>
            <a:r>
              <a:rPr lang="ro-RO" b="0" i="0" dirty="0">
                <a:effectLst/>
              </a:rPr>
              <a:t>Țeavă multistrat cu barieră de oxigen (PE-RT-adeziv-aluminiu fără sudură-adeziv-PE-RT)</a:t>
            </a:r>
          </a:p>
          <a:p>
            <a:pPr marL="285750" indent="-285750" algn="just">
              <a:buFont typeface="Arial" panose="020B0604020202020204" pitchFamily="34" charset="0"/>
              <a:buChar char="•"/>
            </a:pPr>
            <a:endParaRPr lang="ro-RO" b="0" i="0" dirty="0">
              <a:effectLst/>
            </a:endParaRPr>
          </a:p>
          <a:p>
            <a:pPr marL="285750" indent="-285750" algn="just">
              <a:buFont typeface="Arial" panose="020B0604020202020204" pitchFamily="34" charset="0"/>
              <a:buChar char="•"/>
            </a:pPr>
            <a:r>
              <a:rPr lang="ro-RO" b="0" i="0" dirty="0">
                <a:effectLst/>
              </a:rPr>
              <a:t>Țeavă </a:t>
            </a:r>
            <a:r>
              <a:rPr lang="ro-RO" dirty="0"/>
              <a:t>multistrat pentru instalații de apa calda si rece in interiorul clădirilor pentru clasa de aplicare 1,2,4,5/10bar - Apă rece/caldă: </a:t>
            </a:r>
            <a:r>
              <a:rPr lang="ro-RO" b="1" u="sng" dirty="0">
                <a:solidFill>
                  <a:srgbClr val="FF0000"/>
                </a:solidFill>
              </a:rPr>
              <a:t>temperatura maximă de utilizare continuă între 0°C - 70°C</a:t>
            </a:r>
            <a:r>
              <a:rPr lang="ro-RO" dirty="0"/>
              <a:t> cu o presiune maximă continuă de 10 bar. Temperatură maximă </a:t>
            </a:r>
            <a:r>
              <a:rPr lang="ro-RO" u="sng" dirty="0"/>
              <a:t>pe perioadă limitată - 95°C.</a:t>
            </a:r>
          </a:p>
        </p:txBody>
      </p:sp>
      <p:pic>
        <p:nvPicPr>
          <p:cNvPr id="13" name="Imagine 12">
            <a:extLst>
              <a:ext uri="{FF2B5EF4-FFF2-40B4-BE49-F238E27FC236}">
                <a16:creationId xmlns:a16="http://schemas.microsoft.com/office/drawing/2014/main" id="{D42C17E0-9372-ABBB-35F7-1FEADCBA3A5B}"/>
              </a:ext>
            </a:extLst>
          </p:cNvPr>
          <p:cNvPicPr>
            <a:picLocks noChangeAspect="1"/>
          </p:cNvPicPr>
          <p:nvPr/>
        </p:nvPicPr>
        <p:blipFill>
          <a:blip r:embed="rId5"/>
          <a:stretch>
            <a:fillRect/>
          </a:stretch>
        </p:blipFill>
        <p:spPr>
          <a:xfrm>
            <a:off x="1916077" y="3346313"/>
            <a:ext cx="4546464" cy="23481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CasetăText 15">
            <a:extLst>
              <a:ext uri="{FF2B5EF4-FFF2-40B4-BE49-F238E27FC236}">
                <a16:creationId xmlns:a16="http://schemas.microsoft.com/office/drawing/2014/main" id="{6E7F2C8C-45A0-9034-38DA-EC418DE20D98}"/>
              </a:ext>
            </a:extLst>
          </p:cNvPr>
          <p:cNvSpPr txBox="1">
            <a:spLocks/>
          </p:cNvSpPr>
          <p:nvPr/>
        </p:nvSpPr>
        <p:spPr>
          <a:xfrm>
            <a:off x="423843" y="3473030"/>
            <a:ext cx="1492234" cy="2031325"/>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19 Mașină de sertizare conductă </a:t>
            </a:r>
            <a:r>
              <a:rPr lang="fr-FR" b="1" dirty="0" err="1">
                <a:solidFill>
                  <a:schemeClr val="bg2"/>
                </a:solidFill>
                <a:ea typeface="Calibri" panose="020F0502020204030204" pitchFamily="34" charset="0"/>
                <a:cs typeface="Calibri" panose="020F0502020204030204" pitchFamily="34" charset="0"/>
              </a:rPr>
              <a:t>multistrat</a:t>
            </a:r>
            <a:r>
              <a:rPr lang="fr-FR" b="1" dirty="0">
                <a:solidFill>
                  <a:schemeClr val="bg2"/>
                </a:solidFill>
                <a:ea typeface="Calibri" panose="020F0502020204030204" pitchFamily="34" charset="0"/>
                <a:cs typeface="Calibri" panose="020F0502020204030204" pitchFamily="34" charset="0"/>
              </a:rPr>
              <a:t> </a:t>
            </a:r>
            <a:r>
              <a:rPr lang="ro-RO" b="1" dirty="0">
                <a:solidFill>
                  <a:schemeClr val="bg2"/>
                </a:solidFill>
                <a:ea typeface="Calibri" panose="020F0502020204030204" pitchFamily="34" charset="0"/>
                <a:cs typeface="Calibri" panose="020F0502020204030204" pitchFamily="34" charset="0"/>
              </a:rPr>
              <a:t>[</a:t>
            </a:r>
            <a:r>
              <a:rPr lang="ro-RO" b="1" dirty="0">
                <a:solidFill>
                  <a:schemeClr val="bg2"/>
                </a:solidFill>
                <a:ea typeface="Calibri" panose="020F0502020204030204" pitchFamily="34" charset="0"/>
                <a:cs typeface="Calibri" panose="020F0502020204030204" pitchFamily="34" charset="0"/>
                <a:hlinkClick r:id="rId6"/>
              </a:rPr>
              <a:t>uponor.com/</a:t>
            </a:r>
            <a:r>
              <a:rPr lang="ro-RO" b="1" dirty="0" err="1">
                <a:solidFill>
                  <a:schemeClr val="bg2"/>
                </a:solidFill>
                <a:ea typeface="Calibri" panose="020F0502020204030204" pitchFamily="34" charset="0"/>
                <a:cs typeface="Calibri" panose="020F0502020204030204" pitchFamily="34" charset="0"/>
                <a:hlinkClick r:id="rId6"/>
              </a:rPr>
              <a:t>ro-ro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endParaRPr lang="ro-RO" dirty="0">
              <a:solidFill>
                <a:schemeClr val="bg2"/>
              </a:solidFill>
            </a:endParaRPr>
          </a:p>
        </p:txBody>
      </p:sp>
    </p:spTree>
    <p:extLst>
      <p:ext uri="{BB962C8B-B14F-4D97-AF65-F5344CB8AC3E}">
        <p14:creationId xmlns:p14="http://schemas.microsoft.com/office/powerpoint/2010/main" val="41784817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CD4CD6D0-1850-C948-1AF6-8D3ED7D65A6F}"/>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dirty="0"/>
              <a:t>15.10.2025</a:t>
            </a:r>
            <a:endParaRPr lang="ro-RO" noProof="0" dirty="0"/>
          </a:p>
        </p:txBody>
      </p:sp>
      <p:sp>
        <p:nvSpPr>
          <p:cNvPr id="4" name="Substituent număr diapozitiv 3">
            <a:extLst>
              <a:ext uri="{FF2B5EF4-FFF2-40B4-BE49-F238E27FC236}">
                <a16:creationId xmlns:a16="http://schemas.microsoft.com/office/drawing/2014/main" id="{E998B441-EC57-43B0-84EE-38C439789DC3}"/>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22</a:t>
            </a:fld>
            <a:endParaRPr lang="ro-RO" noProof="0"/>
          </a:p>
        </p:txBody>
      </p:sp>
      <p:sp>
        <p:nvSpPr>
          <p:cNvPr id="5" name="Substituent subsol 2">
            <a:extLst>
              <a:ext uri="{FF2B5EF4-FFF2-40B4-BE49-F238E27FC236}">
                <a16:creationId xmlns:a16="http://schemas.microsoft.com/office/drawing/2014/main" id="{AB02DEFB-115E-F2B2-070E-32332F9AECEB}"/>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Sertizarea conductelor din material plastic</a:t>
            </a:r>
            <a:endParaRPr lang="ro-RO" noProof="0" dirty="0"/>
          </a:p>
        </p:txBody>
      </p:sp>
      <p:pic>
        <p:nvPicPr>
          <p:cNvPr id="7" name="Imagine 6">
            <a:extLst>
              <a:ext uri="{FF2B5EF4-FFF2-40B4-BE49-F238E27FC236}">
                <a16:creationId xmlns:a16="http://schemas.microsoft.com/office/drawing/2014/main" id="{0B50FEC8-9157-68A0-DEAB-A001F52FDCDB}"/>
              </a:ext>
            </a:extLst>
          </p:cNvPr>
          <p:cNvPicPr>
            <a:picLocks noChangeAspect="1"/>
          </p:cNvPicPr>
          <p:nvPr/>
        </p:nvPicPr>
        <p:blipFill>
          <a:blip r:embed="rId2"/>
          <a:stretch>
            <a:fillRect/>
          </a:stretch>
        </p:blipFill>
        <p:spPr>
          <a:xfrm>
            <a:off x="955889" y="476199"/>
            <a:ext cx="2321097" cy="226951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Imagine 8">
            <a:extLst>
              <a:ext uri="{FF2B5EF4-FFF2-40B4-BE49-F238E27FC236}">
                <a16:creationId xmlns:a16="http://schemas.microsoft.com/office/drawing/2014/main" id="{A93FD9B6-35AF-D605-F0F1-A0E68DD223D0}"/>
              </a:ext>
            </a:extLst>
          </p:cNvPr>
          <p:cNvPicPr>
            <a:picLocks noChangeAspect="1"/>
          </p:cNvPicPr>
          <p:nvPr/>
        </p:nvPicPr>
        <p:blipFill>
          <a:blip r:embed="rId3"/>
          <a:stretch>
            <a:fillRect/>
          </a:stretch>
        </p:blipFill>
        <p:spPr>
          <a:xfrm>
            <a:off x="3652877" y="476199"/>
            <a:ext cx="2354543" cy="226951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Imagine 10">
            <a:extLst>
              <a:ext uri="{FF2B5EF4-FFF2-40B4-BE49-F238E27FC236}">
                <a16:creationId xmlns:a16="http://schemas.microsoft.com/office/drawing/2014/main" id="{E100F14B-AEEF-2A1A-3A1D-C802F9B3F592}"/>
              </a:ext>
            </a:extLst>
          </p:cNvPr>
          <p:cNvPicPr>
            <a:picLocks noChangeAspect="1"/>
          </p:cNvPicPr>
          <p:nvPr/>
        </p:nvPicPr>
        <p:blipFill>
          <a:blip r:embed="rId4"/>
          <a:stretch>
            <a:fillRect/>
          </a:stretch>
        </p:blipFill>
        <p:spPr>
          <a:xfrm>
            <a:off x="6383311" y="452909"/>
            <a:ext cx="2321097" cy="22755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4" name="Imagine 13">
            <a:extLst>
              <a:ext uri="{FF2B5EF4-FFF2-40B4-BE49-F238E27FC236}">
                <a16:creationId xmlns:a16="http://schemas.microsoft.com/office/drawing/2014/main" id="{F49A163C-861C-7236-DE28-AF5565EE1CA2}"/>
              </a:ext>
            </a:extLst>
          </p:cNvPr>
          <p:cNvPicPr>
            <a:picLocks noChangeAspect="1"/>
          </p:cNvPicPr>
          <p:nvPr/>
        </p:nvPicPr>
        <p:blipFill>
          <a:blip r:embed="rId5"/>
          <a:stretch>
            <a:fillRect/>
          </a:stretch>
        </p:blipFill>
        <p:spPr>
          <a:xfrm>
            <a:off x="9080299" y="476199"/>
            <a:ext cx="2341462" cy="226951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7" name="Imagine 16">
            <a:extLst>
              <a:ext uri="{FF2B5EF4-FFF2-40B4-BE49-F238E27FC236}">
                <a16:creationId xmlns:a16="http://schemas.microsoft.com/office/drawing/2014/main" id="{F6FF09A0-8DB9-9AAF-3E6C-80056DFB340E}"/>
              </a:ext>
            </a:extLst>
          </p:cNvPr>
          <p:cNvPicPr>
            <a:picLocks noChangeAspect="1"/>
          </p:cNvPicPr>
          <p:nvPr/>
        </p:nvPicPr>
        <p:blipFill>
          <a:blip r:embed="rId6"/>
          <a:stretch>
            <a:fillRect/>
          </a:stretch>
        </p:blipFill>
        <p:spPr>
          <a:xfrm>
            <a:off x="955889" y="3133090"/>
            <a:ext cx="2321097" cy="22370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1" name="Imagine 20">
            <a:extLst>
              <a:ext uri="{FF2B5EF4-FFF2-40B4-BE49-F238E27FC236}">
                <a16:creationId xmlns:a16="http://schemas.microsoft.com/office/drawing/2014/main" id="{01FA1FC1-0CBB-1C0B-0AD5-2EC08C5C0249}"/>
              </a:ext>
            </a:extLst>
          </p:cNvPr>
          <p:cNvPicPr>
            <a:picLocks noChangeAspect="1"/>
          </p:cNvPicPr>
          <p:nvPr/>
        </p:nvPicPr>
        <p:blipFill>
          <a:blip r:embed="rId7"/>
          <a:stretch>
            <a:fillRect/>
          </a:stretch>
        </p:blipFill>
        <p:spPr>
          <a:xfrm>
            <a:off x="3650364" y="3152554"/>
            <a:ext cx="2321097" cy="224307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3" name="Imagine 22">
            <a:extLst>
              <a:ext uri="{FF2B5EF4-FFF2-40B4-BE49-F238E27FC236}">
                <a16:creationId xmlns:a16="http://schemas.microsoft.com/office/drawing/2014/main" id="{464006BD-1BDB-4906-F4F8-C4D6D3731874}"/>
              </a:ext>
            </a:extLst>
          </p:cNvPr>
          <p:cNvPicPr>
            <a:picLocks noChangeAspect="1"/>
          </p:cNvPicPr>
          <p:nvPr/>
        </p:nvPicPr>
        <p:blipFill>
          <a:blip r:embed="rId8"/>
          <a:stretch>
            <a:fillRect/>
          </a:stretch>
        </p:blipFill>
        <p:spPr>
          <a:xfrm>
            <a:off x="6383311" y="3152554"/>
            <a:ext cx="2321097" cy="224307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5" name="Imagine 24">
            <a:extLst>
              <a:ext uri="{FF2B5EF4-FFF2-40B4-BE49-F238E27FC236}">
                <a16:creationId xmlns:a16="http://schemas.microsoft.com/office/drawing/2014/main" id="{C2D7E536-8020-1C44-5150-8916633A6511}"/>
              </a:ext>
            </a:extLst>
          </p:cNvPr>
          <p:cNvPicPr>
            <a:picLocks noChangeAspect="1"/>
          </p:cNvPicPr>
          <p:nvPr/>
        </p:nvPicPr>
        <p:blipFill>
          <a:blip r:embed="rId9"/>
          <a:stretch>
            <a:fillRect/>
          </a:stretch>
        </p:blipFill>
        <p:spPr>
          <a:xfrm>
            <a:off x="9084866" y="3133091"/>
            <a:ext cx="2321097" cy="22375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6" name="CasetăText 25">
            <a:extLst>
              <a:ext uri="{FF2B5EF4-FFF2-40B4-BE49-F238E27FC236}">
                <a16:creationId xmlns:a16="http://schemas.microsoft.com/office/drawing/2014/main" id="{7FC5BC55-EE00-E586-034B-ED5DD3ADC62A}"/>
              </a:ext>
            </a:extLst>
          </p:cNvPr>
          <p:cNvSpPr txBox="1">
            <a:spLocks/>
          </p:cNvSpPr>
          <p:nvPr/>
        </p:nvSpPr>
        <p:spPr>
          <a:xfrm>
            <a:off x="3659350" y="5584738"/>
            <a:ext cx="5045058"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20 Conectori/fitinguri pentru conducte multistrat [</a:t>
            </a:r>
            <a:r>
              <a:rPr lang="ro-RO" b="1" dirty="0">
                <a:solidFill>
                  <a:schemeClr val="bg2"/>
                </a:solidFill>
                <a:ea typeface="Calibri" panose="020F0502020204030204" pitchFamily="34" charset="0"/>
                <a:cs typeface="Calibri" panose="020F0502020204030204" pitchFamily="34" charset="0"/>
                <a:hlinkClick r:id="rId10"/>
              </a:rPr>
              <a:t>uponor.com/</a:t>
            </a:r>
            <a:r>
              <a:rPr lang="ro-RO" b="1" dirty="0" err="1">
                <a:solidFill>
                  <a:schemeClr val="bg2"/>
                </a:solidFill>
                <a:ea typeface="Calibri" panose="020F0502020204030204" pitchFamily="34" charset="0"/>
                <a:cs typeface="Calibri" panose="020F0502020204030204" pitchFamily="34" charset="0"/>
                <a:hlinkClick r:id="rId10"/>
              </a:rPr>
              <a:t>ro-ro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 </a:t>
            </a:r>
            <a:endParaRPr lang="ro-RO" dirty="0">
              <a:solidFill>
                <a:schemeClr val="bg2"/>
              </a:solidFill>
            </a:endParaRPr>
          </a:p>
        </p:txBody>
      </p:sp>
    </p:spTree>
    <p:extLst>
      <p:ext uri="{BB962C8B-B14F-4D97-AF65-F5344CB8AC3E}">
        <p14:creationId xmlns:p14="http://schemas.microsoft.com/office/powerpoint/2010/main" val="35187808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CD4CD6D0-1850-C948-1AF6-8D3ED7D65A6F}"/>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dirty="0"/>
              <a:t>15.10.2025</a:t>
            </a:r>
            <a:endParaRPr lang="ro-RO" noProof="0" dirty="0"/>
          </a:p>
        </p:txBody>
      </p:sp>
      <p:sp>
        <p:nvSpPr>
          <p:cNvPr id="4" name="Substituent număr diapozitiv 3">
            <a:extLst>
              <a:ext uri="{FF2B5EF4-FFF2-40B4-BE49-F238E27FC236}">
                <a16:creationId xmlns:a16="http://schemas.microsoft.com/office/drawing/2014/main" id="{E998B441-EC57-43B0-84EE-38C439789DC3}"/>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23</a:t>
            </a:fld>
            <a:endParaRPr lang="ro-RO" noProof="0"/>
          </a:p>
        </p:txBody>
      </p:sp>
      <p:sp>
        <p:nvSpPr>
          <p:cNvPr id="5" name="Substituent subsol 2">
            <a:extLst>
              <a:ext uri="{FF2B5EF4-FFF2-40B4-BE49-F238E27FC236}">
                <a16:creationId xmlns:a16="http://schemas.microsoft.com/office/drawing/2014/main" id="{AB02DEFB-115E-F2B2-070E-32332F9AECEB}"/>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Sertizarea conductelor din material plastic</a:t>
            </a:r>
            <a:endParaRPr lang="ro-RO" noProof="0" dirty="0"/>
          </a:p>
        </p:txBody>
      </p:sp>
      <p:sp>
        <p:nvSpPr>
          <p:cNvPr id="26" name="CasetăText 25">
            <a:extLst>
              <a:ext uri="{FF2B5EF4-FFF2-40B4-BE49-F238E27FC236}">
                <a16:creationId xmlns:a16="http://schemas.microsoft.com/office/drawing/2014/main" id="{7FC5BC55-EE00-E586-034B-ED5DD3ADC62A}"/>
              </a:ext>
            </a:extLst>
          </p:cNvPr>
          <p:cNvSpPr txBox="1">
            <a:spLocks/>
          </p:cNvSpPr>
          <p:nvPr/>
        </p:nvSpPr>
        <p:spPr>
          <a:xfrm>
            <a:off x="2376044" y="5184861"/>
            <a:ext cx="7789359" cy="369332"/>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22 Procedeul de sertizare pentru conductele multistrat [</a:t>
            </a:r>
            <a:r>
              <a:rPr lang="ro-RO" b="1" dirty="0">
                <a:solidFill>
                  <a:schemeClr val="bg2"/>
                </a:solidFill>
                <a:ea typeface="Calibri" panose="020F0502020204030204" pitchFamily="34" charset="0"/>
                <a:cs typeface="Calibri" panose="020F0502020204030204" pitchFamily="34" charset="0"/>
                <a:hlinkClick r:id="rId2"/>
              </a:rPr>
              <a:t>uponor.com/</a:t>
            </a:r>
            <a:r>
              <a:rPr lang="ro-RO" b="1" dirty="0" err="1">
                <a:solidFill>
                  <a:schemeClr val="bg2"/>
                </a:solidFill>
                <a:ea typeface="Calibri" panose="020F0502020204030204" pitchFamily="34" charset="0"/>
                <a:cs typeface="Calibri" panose="020F0502020204030204" pitchFamily="34" charset="0"/>
                <a:hlinkClick r:id="rId2"/>
              </a:rPr>
              <a:t>ro-ro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endParaRPr lang="ro-RO" dirty="0">
              <a:solidFill>
                <a:schemeClr val="bg2"/>
              </a:solidFill>
            </a:endParaRPr>
          </a:p>
        </p:txBody>
      </p:sp>
      <p:pic>
        <p:nvPicPr>
          <p:cNvPr id="6" name="Imagine 5">
            <a:extLst>
              <a:ext uri="{FF2B5EF4-FFF2-40B4-BE49-F238E27FC236}">
                <a16:creationId xmlns:a16="http://schemas.microsoft.com/office/drawing/2014/main" id="{93A8A019-BD49-463C-BB81-DAD10BE736B7}"/>
              </a:ext>
            </a:extLst>
          </p:cNvPr>
          <p:cNvPicPr>
            <a:picLocks noChangeAspect="1"/>
          </p:cNvPicPr>
          <p:nvPr/>
        </p:nvPicPr>
        <p:blipFill>
          <a:blip r:embed="rId4"/>
          <a:stretch>
            <a:fillRect/>
          </a:stretch>
        </p:blipFill>
        <p:spPr>
          <a:xfrm>
            <a:off x="401037" y="420590"/>
            <a:ext cx="11389926" cy="46342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000190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CD4CD6D0-1850-C948-1AF6-8D3ED7D65A6F}"/>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dirty="0"/>
              <a:t>15.10.2025</a:t>
            </a:r>
            <a:endParaRPr lang="ro-RO" noProof="0" dirty="0"/>
          </a:p>
        </p:txBody>
      </p:sp>
      <p:sp>
        <p:nvSpPr>
          <p:cNvPr id="4" name="Substituent număr diapozitiv 3">
            <a:extLst>
              <a:ext uri="{FF2B5EF4-FFF2-40B4-BE49-F238E27FC236}">
                <a16:creationId xmlns:a16="http://schemas.microsoft.com/office/drawing/2014/main" id="{E998B441-EC57-43B0-84EE-38C439789DC3}"/>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24</a:t>
            </a:fld>
            <a:endParaRPr lang="ro-RO" noProof="0"/>
          </a:p>
        </p:txBody>
      </p:sp>
      <p:sp>
        <p:nvSpPr>
          <p:cNvPr id="5" name="Substituent subsol 2">
            <a:extLst>
              <a:ext uri="{FF2B5EF4-FFF2-40B4-BE49-F238E27FC236}">
                <a16:creationId xmlns:a16="http://schemas.microsoft.com/office/drawing/2014/main" id="{AB02DEFB-115E-F2B2-070E-32332F9AECEB}"/>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Sertizarea conductelor din material plastic</a:t>
            </a:r>
            <a:endParaRPr lang="ro-RO" noProof="0" dirty="0"/>
          </a:p>
        </p:txBody>
      </p:sp>
      <p:sp>
        <p:nvSpPr>
          <p:cNvPr id="26" name="CasetăText 25">
            <a:extLst>
              <a:ext uri="{FF2B5EF4-FFF2-40B4-BE49-F238E27FC236}">
                <a16:creationId xmlns:a16="http://schemas.microsoft.com/office/drawing/2014/main" id="{7FC5BC55-EE00-E586-034B-ED5DD3ADC62A}"/>
              </a:ext>
            </a:extLst>
          </p:cNvPr>
          <p:cNvSpPr txBox="1">
            <a:spLocks/>
          </p:cNvSpPr>
          <p:nvPr/>
        </p:nvSpPr>
        <p:spPr>
          <a:xfrm>
            <a:off x="10016836" y="2690335"/>
            <a:ext cx="2175164" cy="1477328"/>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25 Unelte de sertizare pentru conductele multistrat [</a:t>
            </a:r>
            <a:r>
              <a:rPr lang="ro-RO" b="1" dirty="0">
                <a:solidFill>
                  <a:schemeClr val="bg2"/>
                </a:solidFill>
                <a:ea typeface="Calibri" panose="020F0502020204030204" pitchFamily="34" charset="0"/>
                <a:cs typeface="Calibri" panose="020F0502020204030204" pitchFamily="34" charset="0"/>
                <a:hlinkClick r:id="rId2"/>
              </a:rPr>
              <a:t>uponor.com/</a:t>
            </a:r>
            <a:r>
              <a:rPr lang="ro-RO" b="1" dirty="0" err="1">
                <a:solidFill>
                  <a:schemeClr val="bg2"/>
                </a:solidFill>
                <a:ea typeface="Calibri" panose="020F0502020204030204" pitchFamily="34" charset="0"/>
                <a:cs typeface="Calibri" panose="020F0502020204030204" pitchFamily="34" charset="0"/>
                <a:hlinkClick r:id="rId2"/>
              </a:rPr>
              <a:t>ro-ro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endParaRPr lang="ro-RO" dirty="0">
              <a:solidFill>
                <a:schemeClr val="bg2"/>
              </a:solidFill>
            </a:endParaRPr>
          </a:p>
        </p:txBody>
      </p:sp>
      <p:pic>
        <p:nvPicPr>
          <p:cNvPr id="10" name="Imagine 9">
            <a:extLst>
              <a:ext uri="{FF2B5EF4-FFF2-40B4-BE49-F238E27FC236}">
                <a16:creationId xmlns:a16="http://schemas.microsoft.com/office/drawing/2014/main" id="{F93DB6DD-B3E4-1472-309C-28463B7FE529}"/>
              </a:ext>
            </a:extLst>
          </p:cNvPr>
          <p:cNvPicPr>
            <a:picLocks noChangeAspect="1"/>
          </p:cNvPicPr>
          <p:nvPr/>
        </p:nvPicPr>
        <p:blipFill>
          <a:blip r:embed="rId4"/>
          <a:stretch>
            <a:fillRect/>
          </a:stretch>
        </p:blipFill>
        <p:spPr>
          <a:xfrm>
            <a:off x="3650599" y="340242"/>
            <a:ext cx="6366237" cy="617751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3" name="Imagine 12">
            <a:extLst>
              <a:ext uri="{FF2B5EF4-FFF2-40B4-BE49-F238E27FC236}">
                <a16:creationId xmlns:a16="http://schemas.microsoft.com/office/drawing/2014/main" id="{C1E94B94-4336-43D5-4376-DAE34056325C}"/>
              </a:ext>
            </a:extLst>
          </p:cNvPr>
          <p:cNvPicPr>
            <a:picLocks noChangeAspect="1"/>
          </p:cNvPicPr>
          <p:nvPr/>
        </p:nvPicPr>
        <p:blipFill>
          <a:blip r:embed="rId5"/>
          <a:stretch>
            <a:fillRect/>
          </a:stretch>
        </p:blipFill>
        <p:spPr>
          <a:xfrm>
            <a:off x="1094849" y="323928"/>
            <a:ext cx="1832557" cy="17864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Imagine 15">
            <a:extLst>
              <a:ext uri="{FF2B5EF4-FFF2-40B4-BE49-F238E27FC236}">
                <a16:creationId xmlns:a16="http://schemas.microsoft.com/office/drawing/2014/main" id="{D580B70E-77C6-4B6B-E822-80F28ED6CE9F}"/>
              </a:ext>
            </a:extLst>
          </p:cNvPr>
          <p:cNvPicPr>
            <a:picLocks noChangeAspect="1"/>
          </p:cNvPicPr>
          <p:nvPr/>
        </p:nvPicPr>
        <p:blipFill>
          <a:blip r:embed="rId6"/>
          <a:stretch>
            <a:fillRect/>
          </a:stretch>
        </p:blipFill>
        <p:spPr>
          <a:xfrm>
            <a:off x="1074397" y="3263086"/>
            <a:ext cx="1813047" cy="15926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4" name="CasetăText 23">
            <a:extLst>
              <a:ext uri="{FF2B5EF4-FFF2-40B4-BE49-F238E27FC236}">
                <a16:creationId xmlns:a16="http://schemas.microsoft.com/office/drawing/2014/main" id="{F02F62F5-922C-6F6E-6153-AAF6654877B0}"/>
              </a:ext>
            </a:extLst>
          </p:cNvPr>
          <p:cNvSpPr txBox="1">
            <a:spLocks/>
          </p:cNvSpPr>
          <p:nvPr/>
        </p:nvSpPr>
        <p:spPr>
          <a:xfrm>
            <a:off x="311243" y="2179011"/>
            <a:ext cx="3339356" cy="830997"/>
          </a:xfrm>
          <a:prstGeom prst="rect">
            <a:avLst/>
          </a:prstGeom>
          <a:noFill/>
        </p:spPr>
        <p:txBody>
          <a:bodyPr wrap="square">
            <a:spAutoFit/>
          </a:bodyPr>
          <a:lstStyle/>
          <a:p>
            <a:pPr algn="ctr"/>
            <a:r>
              <a:rPr lang="ro-RO" sz="1600" b="1" dirty="0">
                <a:solidFill>
                  <a:schemeClr val="bg2"/>
                </a:solidFill>
                <a:ea typeface="Calibri" panose="020F0502020204030204" pitchFamily="34" charset="0"/>
                <a:cs typeface="Calibri" panose="020F0502020204030204" pitchFamily="34" charset="0"/>
              </a:rPr>
              <a:t>Fig. 23 Clește de sertizare pentru conductele multistrat [</a:t>
            </a:r>
            <a:r>
              <a:rPr lang="ro-RO" sz="1600" b="1" dirty="0">
                <a:solidFill>
                  <a:schemeClr val="bg2"/>
                </a:solidFill>
                <a:ea typeface="Calibri" panose="020F0502020204030204" pitchFamily="34" charset="0"/>
                <a:cs typeface="Calibri" panose="020F0502020204030204" pitchFamily="34" charset="0"/>
                <a:hlinkClick r:id="rId7"/>
              </a:rPr>
              <a:t>uponor.com/</a:t>
            </a:r>
            <a:r>
              <a:rPr lang="ro-RO" sz="1600" b="1" dirty="0" err="1">
                <a:solidFill>
                  <a:schemeClr val="bg2"/>
                </a:solidFill>
                <a:ea typeface="Calibri" panose="020F0502020204030204" pitchFamily="34" charset="0"/>
                <a:cs typeface="Calibri" panose="020F0502020204030204" pitchFamily="34" charset="0"/>
                <a:hlinkClick r:id="rId7"/>
              </a:rPr>
              <a:t>ro-ro</a:t>
            </a:r>
            <a:r>
              <a:rPr lang="ro-RO" sz="1600" b="1" dirty="0">
                <a:solidFill>
                  <a:schemeClr val="bg2"/>
                </a:solidFill>
                <a:ea typeface="Calibri" panose="020F0502020204030204" pitchFamily="34" charset="0"/>
                <a:cs typeface="Calibri" panose="020F0502020204030204" pitchFamily="34" charset="0"/>
              </a:rPr>
              <a:t>]</a:t>
            </a:r>
            <a:r>
              <a:rPr lang="ro-RO" sz="1600" dirty="0">
                <a:solidFill>
                  <a:schemeClr val="bg2"/>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endParaRPr lang="ro-RO" sz="1600" dirty="0">
              <a:solidFill>
                <a:schemeClr val="bg2"/>
              </a:solidFill>
            </a:endParaRPr>
          </a:p>
        </p:txBody>
      </p:sp>
      <p:sp>
        <p:nvSpPr>
          <p:cNvPr id="27" name="CasetăText 26">
            <a:extLst>
              <a:ext uri="{FF2B5EF4-FFF2-40B4-BE49-F238E27FC236}">
                <a16:creationId xmlns:a16="http://schemas.microsoft.com/office/drawing/2014/main" id="{CB44C807-ADBE-0C08-E695-FE6BD3AFCEC4}"/>
              </a:ext>
            </a:extLst>
          </p:cNvPr>
          <p:cNvSpPr txBox="1">
            <a:spLocks/>
          </p:cNvSpPr>
          <p:nvPr/>
        </p:nvSpPr>
        <p:spPr>
          <a:xfrm>
            <a:off x="341449" y="4951275"/>
            <a:ext cx="3339356" cy="830997"/>
          </a:xfrm>
          <a:prstGeom prst="rect">
            <a:avLst/>
          </a:prstGeom>
          <a:noFill/>
        </p:spPr>
        <p:txBody>
          <a:bodyPr wrap="square">
            <a:spAutoFit/>
          </a:bodyPr>
          <a:lstStyle/>
          <a:p>
            <a:pPr algn="ctr"/>
            <a:r>
              <a:rPr lang="ro-RO" sz="1600" b="1" dirty="0">
                <a:solidFill>
                  <a:schemeClr val="bg2"/>
                </a:solidFill>
                <a:ea typeface="Calibri" panose="020F0502020204030204" pitchFamily="34" charset="0"/>
                <a:cs typeface="Calibri" panose="020F0502020204030204" pitchFamily="34" charset="0"/>
              </a:rPr>
              <a:t>Fig. 24 Falcă de bază pentru sertizarea conductelor multistrat [</a:t>
            </a:r>
            <a:r>
              <a:rPr lang="ro-RO" sz="1600" b="1" dirty="0">
                <a:solidFill>
                  <a:schemeClr val="bg2"/>
                </a:solidFill>
                <a:ea typeface="Calibri" panose="020F0502020204030204" pitchFamily="34" charset="0"/>
                <a:cs typeface="Calibri" panose="020F0502020204030204" pitchFamily="34" charset="0"/>
                <a:hlinkClick r:id="rId7"/>
              </a:rPr>
              <a:t>uponor.com/</a:t>
            </a:r>
            <a:r>
              <a:rPr lang="ro-RO" sz="1600" b="1" dirty="0" err="1">
                <a:solidFill>
                  <a:schemeClr val="bg2"/>
                </a:solidFill>
                <a:ea typeface="Calibri" panose="020F0502020204030204" pitchFamily="34" charset="0"/>
                <a:cs typeface="Calibri" panose="020F0502020204030204" pitchFamily="34" charset="0"/>
                <a:hlinkClick r:id="rId7"/>
              </a:rPr>
              <a:t>ro-ro</a:t>
            </a:r>
            <a:r>
              <a:rPr lang="ro-RO" sz="1600" b="1" dirty="0">
                <a:solidFill>
                  <a:schemeClr val="bg2"/>
                </a:solidFill>
                <a:ea typeface="Calibri" panose="020F0502020204030204" pitchFamily="34" charset="0"/>
                <a:cs typeface="Calibri" panose="020F0502020204030204" pitchFamily="34" charset="0"/>
              </a:rPr>
              <a:t>]</a:t>
            </a:r>
            <a:r>
              <a:rPr lang="ro-RO" sz="1600" dirty="0">
                <a:solidFill>
                  <a:schemeClr val="bg2"/>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endParaRPr lang="ro-RO" sz="1600" dirty="0">
              <a:solidFill>
                <a:schemeClr val="bg2"/>
              </a:solidFill>
            </a:endParaRPr>
          </a:p>
        </p:txBody>
      </p:sp>
    </p:spTree>
    <p:extLst>
      <p:ext uri="{BB962C8B-B14F-4D97-AF65-F5344CB8AC3E}">
        <p14:creationId xmlns:p14="http://schemas.microsoft.com/office/powerpoint/2010/main" val="4857510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CD4CD6D0-1850-C948-1AF6-8D3ED7D65A6F}"/>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dirty="0"/>
              <a:t>15.10.2025</a:t>
            </a:r>
            <a:endParaRPr lang="ro-RO" noProof="0" dirty="0"/>
          </a:p>
        </p:txBody>
      </p:sp>
      <p:sp>
        <p:nvSpPr>
          <p:cNvPr id="4" name="Substituent număr diapozitiv 3">
            <a:extLst>
              <a:ext uri="{FF2B5EF4-FFF2-40B4-BE49-F238E27FC236}">
                <a16:creationId xmlns:a16="http://schemas.microsoft.com/office/drawing/2014/main" id="{E998B441-EC57-43B0-84EE-38C439789DC3}"/>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25</a:t>
            </a:fld>
            <a:endParaRPr lang="ro-RO" noProof="0"/>
          </a:p>
        </p:txBody>
      </p:sp>
      <p:sp>
        <p:nvSpPr>
          <p:cNvPr id="5" name="Substituent subsol 2">
            <a:extLst>
              <a:ext uri="{FF2B5EF4-FFF2-40B4-BE49-F238E27FC236}">
                <a16:creationId xmlns:a16="http://schemas.microsoft.com/office/drawing/2014/main" id="{AB02DEFB-115E-F2B2-070E-32332F9AECEB}"/>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Sertizarea conductelor din material plastic</a:t>
            </a:r>
            <a:endParaRPr lang="ro-RO" noProof="0" dirty="0"/>
          </a:p>
        </p:txBody>
      </p:sp>
      <p:pic>
        <p:nvPicPr>
          <p:cNvPr id="3" name="Media online 2" title="S Press PLUS video montaj">
            <a:hlinkClick r:id="" action="ppaction://media"/>
            <a:extLst>
              <a:ext uri="{FF2B5EF4-FFF2-40B4-BE49-F238E27FC236}">
                <a16:creationId xmlns:a16="http://schemas.microsoft.com/office/drawing/2014/main" id="{1F0B1EDD-3150-9F0C-2D59-2BA87909A963}"/>
              </a:ext>
            </a:extLst>
          </p:cNvPr>
          <p:cNvPicPr>
            <a:picLocks noRot="1" noChangeAspect="1"/>
          </p:cNvPicPr>
          <p:nvPr>
            <a:videoFile r:link="rId1"/>
          </p:nvPr>
        </p:nvPicPr>
        <p:blipFill>
          <a:blip r:embed="rId3"/>
          <a:stretch>
            <a:fillRect/>
          </a:stretch>
        </p:blipFill>
        <p:spPr>
          <a:xfrm>
            <a:off x="1935804" y="445273"/>
            <a:ext cx="8619179" cy="4866029"/>
          </a:xfrm>
          <a:prstGeom prst="rect">
            <a:avLst/>
          </a:prstGeom>
        </p:spPr>
      </p:pic>
      <p:sp>
        <p:nvSpPr>
          <p:cNvPr id="6" name="CasetăText 5">
            <a:extLst>
              <a:ext uri="{FF2B5EF4-FFF2-40B4-BE49-F238E27FC236}">
                <a16:creationId xmlns:a16="http://schemas.microsoft.com/office/drawing/2014/main" id="{7CC2D4D0-8D76-351D-4276-5ACAE5E74720}"/>
              </a:ext>
            </a:extLst>
          </p:cNvPr>
          <p:cNvSpPr txBox="1"/>
          <p:nvPr/>
        </p:nvSpPr>
        <p:spPr>
          <a:xfrm>
            <a:off x="3036031" y="5357784"/>
            <a:ext cx="6119933" cy="369332"/>
          </a:xfrm>
          <a:prstGeom prst="rect">
            <a:avLst/>
          </a:prstGeom>
          <a:noFill/>
        </p:spPr>
        <p:txBody>
          <a:bodyPr wrap="square">
            <a:spAutoFit/>
          </a:bodyPr>
          <a:lstStyle/>
          <a:p>
            <a:pPr algn="ctr"/>
            <a:r>
              <a:rPr lang="ro-RO" b="1" dirty="0">
                <a:solidFill>
                  <a:schemeClr val="tx2"/>
                </a:solidFill>
                <a:ea typeface="Calibri" panose="020F0502020204030204" pitchFamily="34" charset="0"/>
                <a:cs typeface="Calibri" panose="020F0502020204030204" pitchFamily="34" charset="0"/>
              </a:rPr>
              <a:t>Video 4 Montaj conectori S-Press PLUS [</a:t>
            </a:r>
            <a:r>
              <a:rPr lang="ro-RO" b="1" dirty="0">
                <a:solidFill>
                  <a:schemeClr val="tx2"/>
                </a:solidFill>
                <a:ea typeface="Calibri" panose="020F0502020204030204" pitchFamily="34" charset="0"/>
                <a:cs typeface="Calibri" panose="020F0502020204030204" pitchFamily="34" charset="0"/>
                <a:hlinkClick r:id="rId4"/>
              </a:rPr>
              <a:t>www.youtube.com</a:t>
            </a:r>
            <a:r>
              <a:rPr lang="en-US" b="1" dirty="0">
                <a:solidFill>
                  <a:schemeClr val="tx2"/>
                </a:solidFill>
                <a:ea typeface="Calibri" panose="020F0502020204030204" pitchFamily="34" charset="0"/>
                <a:cs typeface="Calibri" panose="020F0502020204030204" pitchFamily="34" charset="0"/>
              </a:rPr>
              <a:t>]</a:t>
            </a:r>
            <a:endParaRPr lang="ro-RO" dirty="0"/>
          </a:p>
        </p:txBody>
      </p:sp>
    </p:spTree>
    <p:extLst>
      <p:ext uri="{BB962C8B-B14F-4D97-AF65-F5344CB8AC3E}">
        <p14:creationId xmlns:p14="http://schemas.microsoft.com/office/powerpoint/2010/main" val="10759392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A892C-44B2-041C-86AE-87BA68E63EA8}"/>
            </a:ext>
          </a:extLst>
        </p:cNvPr>
        <p:cNvGrpSpPr/>
        <p:nvPr/>
      </p:nvGrpSpPr>
      <p:grpSpPr>
        <a:xfrm>
          <a:off x="0" y="0"/>
          <a:ext cx="0" cy="0"/>
          <a:chOff x="0" y="0"/>
          <a:chExt cx="0" cy="0"/>
        </a:xfrm>
      </p:grpSpPr>
      <p:sp>
        <p:nvSpPr>
          <p:cNvPr id="2" name="Substituent dată 1">
            <a:extLst>
              <a:ext uri="{FF2B5EF4-FFF2-40B4-BE49-F238E27FC236}">
                <a16:creationId xmlns:a16="http://schemas.microsoft.com/office/drawing/2014/main" id="{D5F33919-115F-33CB-0797-F3F42B05076A}"/>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dirty="0"/>
              <a:t>15.10.2025</a:t>
            </a:r>
            <a:endParaRPr lang="ro-RO" noProof="0" dirty="0"/>
          </a:p>
        </p:txBody>
      </p:sp>
      <p:sp>
        <p:nvSpPr>
          <p:cNvPr id="3" name="Substituent subsol 2">
            <a:extLst>
              <a:ext uri="{FF2B5EF4-FFF2-40B4-BE49-F238E27FC236}">
                <a16:creationId xmlns:a16="http://schemas.microsoft.com/office/drawing/2014/main" id="{BCC5BFF1-E720-C14D-0089-D504A4526E6E}"/>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Sertizarea conductelor din plastic</a:t>
            </a:r>
            <a:endParaRPr lang="ro-RO" noProof="0" dirty="0"/>
          </a:p>
        </p:txBody>
      </p:sp>
      <p:sp>
        <p:nvSpPr>
          <p:cNvPr id="4" name="Substituent număr diapozitiv 3">
            <a:extLst>
              <a:ext uri="{FF2B5EF4-FFF2-40B4-BE49-F238E27FC236}">
                <a16:creationId xmlns:a16="http://schemas.microsoft.com/office/drawing/2014/main" id="{CEB7957A-5E56-9DEF-5133-B43BE85A228D}"/>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26</a:t>
            </a:fld>
            <a:endParaRPr lang="ro-RO" noProof="0"/>
          </a:p>
        </p:txBody>
      </p:sp>
      <p:sp>
        <p:nvSpPr>
          <p:cNvPr id="6" name="CasetăText 5">
            <a:extLst>
              <a:ext uri="{FF2B5EF4-FFF2-40B4-BE49-F238E27FC236}">
                <a16:creationId xmlns:a16="http://schemas.microsoft.com/office/drawing/2014/main" id="{E246239C-30BB-1A74-27FE-1A79A5F0A0CA}"/>
              </a:ext>
            </a:extLst>
          </p:cNvPr>
          <p:cNvSpPr txBox="1"/>
          <p:nvPr/>
        </p:nvSpPr>
        <p:spPr>
          <a:xfrm>
            <a:off x="778643" y="354342"/>
            <a:ext cx="10977665" cy="5078313"/>
          </a:xfrm>
          <a:prstGeom prst="rect">
            <a:avLst/>
          </a:prstGeom>
          <a:noFill/>
        </p:spPr>
        <p:txBody>
          <a:bodyPr wrap="square">
            <a:spAutoFit/>
          </a:bodyPr>
          <a:lstStyle/>
          <a:p>
            <a:pPr>
              <a:buNone/>
            </a:pPr>
            <a:r>
              <a:rPr lang="ro-RO" b="1" dirty="0">
                <a:solidFill>
                  <a:schemeClr val="bg2"/>
                </a:solidFill>
              </a:rPr>
              <a:t>Domenii de utilizare a conductelor din plastic sertizate</a:t>
            </a:r>
          </a:p>
          <a:p>
            <a:pPr>
              <a:buNone/>
            </a:pPr>
            <a:endParaRPr lang="ro-RO" b="1" dirty="0">
              <a:solidFill>
                <a:schemeClr val="bg2"/>
              </a:solidFill>
            </a:endParaRPr>
          </a:p>
          <a:p>
            <a:r>
              <a:rPr lang="ro-RO" b="1" dirty="0"/>
              <a:t>1️⃣ Instalații de apă potabilă (rece și caldă)</a:t>
            </a:r>
          </a:p>
          <a:p>
            <a:pPr marL="285750" indent="-285750">
              <a:buFont typeface="Arial" panose="020B0604020202020204" pitchFamily="34" charset="0"/>
              <a:buChar char="•"/>
            </a:pPr>
            <a:r>
              <a:rPr lang="ro-RO" dirty="0"/>
              <a:t>Cele mai frecvente aplicații pentru țevi </a:t>
            </a:r>
            <a:r>
              <a:rPr lang="ro-RO" b="1" dirty="0"/>
              <a:t>PEX (polietilenă reticulată)</a:t>
            </a:r>
            <a:r>
              <a:rPr lang="ro-RO" dirty="0"/>
              <a:t> și </a:t>
            </a:r>
            <a:r>
              <a:rPr lang="ro-RO" b="1" dirty="0"/>
              <a:t>PE-RT (polietilenă rezistentă la temperatură)</a:t>
            </a:r>
            <a:r>
              <a:rPr lang="ro-RO" dirty="0"/>
              <a:t>.</a:t>
            </a:r>
          </a:p>
          <a:p>
            <a:pPr marL="285750" indent="-285750">
              <a:buFont typeface="Arial" panose="020B0604020202020204" pitchFamily="34" charset="0"/>
              <a:buChar char="•"/>
            </a:pPr>
            <a:r>
              <a:rPr lang="ro-RO" dirty="0"/>
              <a:t>Se folosesc în:</a:t>
            </a:r>
          </a:p>
          <a:p>
            <a:pPr marL="742950" lvl="1" indent="-285750">
              <a:buFont typeface="Arial" panose="020B0604020202020204" pitchFamily="34" charset="0"/>
              <a:buChar char="•"/>
            </a:pPr>
            <a:r>
              <a:rPr lang="ro-RO" dirty="0"/>
              <a:t>rețele de distribuție pentru băi și bucătării;</a:t>
            </a:r>
          </a:p>
          <a:p>
            <a:pPr marL="742950" lvl="1" indent="-285750">
              <a:buFont typeface="Arial" panose="020B0604020202020204" pitchFamily="34" charset="0"/>
              <a:buChar char="•"/>
            </a:pPr>
            <a:r>
              <a:rPr lang="ro-RO" dirty="0"/>
              <a:t>sisteme modulare de alimentare (cu distribuitor);</a:t>
            </a:r>
          </a:p>
          <a:p>
            <a:pPr marL="742950" lvl="1" indent="-285750">
              <a:buFont typeface="Arial" panose="020B0604020202020204" pitchFamily="34" charset="0"/>
              <a:buChar char="•"/>
            </a:pPr>
            <a:r>
              <a:rPr lang="ro-RO" dirty="0"/>
              <a:t>clădiri rezidențiale, hoteluri, spitale (cu aprobare sanitară).</a:t>
            </a:r>
          </a:p>
          <a:p>
            <a:r>
              <a:rPr lang="ro-RO" dirty="0">
                <a:solidFill>
                  <a:schemeClr val="tx2"/>
                </a:solidFill>
              </a:rPr>
              <a:t>Avantaj: nu se corodează, nu transmit vibrații, sunt ușor de montat chiar și în spații înguste.</a:t>
            </a:r>
          </a:p>
          <a:p>
            <a:pPr>
              <a:buNone/>
            </a:pPr>
            <a:endParaRPr lang="ro-RO" dirty="0"/>
          </a:p>
          <a:p>
            <a:r>
              <a:rPr lang="ro-RO" b="1" dirty="0"/>
              <a:t>2️⃣ Instalații de încălzire prin pardoseală</a:t>
            </a:r>
          </a:p>
          <a:p>
            <a:r>
              <a:rPr lang="ro-RO" dirty="0"/>
              <a:t>Aici sunt </a:t>
            </a:r>
            <a:r>
              <a:rPr lang="ro-RO" b="1" dirty="0"/>
              <a:t>standardul absolut</a:t>
            </a:r>
            <a:r>
              <a:rPr lang="ro-RO" dirty="0"/>
              <a:t> în construcțiile moderne.</a:t>
            </a:r>
          </a:p>
          <a:p>
            <a:pPr marL="285750" indent="-285750">
              <a:buFont typeface="Arial" panose="020B0604020202020204" pitchFamily="34" charset="0"/>
              <a:buChar char="•"/>
            </a:pPr>
            <a:r>
              <a:rPr lang="ro-RO" dirty="0"/>
              <a:t>Conductele </a:t>
            </a:r>
            <a:r>
              <a:rPr lang="ro-RO" b="1" dirty="0"/>
              <a:t>PEX-a / PEX-b / PE-RT</a:t>
            </a:r>
            <a:r>
              <a:rPr lang="ro-RO" dirty="0"/>
              <a:t> se montează în plăci de pardoseală, racordate la distribuitoare prin fitinguri presate.</a:t>
            </a:r>
          </a:p>
          <a:p>
            <a:pPr marL="285750" indent="-285750">
              <a:buFont typeface="Arial" panose="020B0604020202020204" pitchFamily="34" charset="0"/>
              <a:buChar char="•"/>
            </a:pPr>
            <a:r>
              <a:rPr lang="ro-RO" dirty="0"/>
              <a:t>Presarea garantează etanșeitate și siguranță pe termen lung, fără riscul de slăbire în timp.</a:t>
            </a:r>
          </a:p>
          <a:p>
            <a:pPr marL="285750" indent="-285750">
              <a:buFont typeface="Arial" panose="020B0604020202020204" pitchFamily="34" charset="0"/>
              <a:buChar char="•"/>
            </a:pPr>
            <a:r>
              <a:rPr lang="ro-RO" dirty="0"/>
              <a:t>Temperaturi tipice: 30–50°C, presiuni 3–6 bar.</a:t>
            </a:r>
          </a:p>
          <a:p>
            <a:r>
              <a:rPr lang="ro-RO" dirty="0">
                <a:solidFill>
                  <a:schemeClr val="tx2"/>
                </a:solidFill>
              </a:rPr>
              <a:t>Avantaj: Durată de viață: 50+ ani în condiții normale de exploatare.</a:t>
            </a:r>
          </a:p>
        </p:txBody>
      </p:sp>
    </p:spTree>
    <p:extLst>
      <p:ext uri="{BB962C8B-B14F-4D97-AF65-F5344CB8AC3E}">
        <p14:creationId xmlns:p14="http://schemas.microsoft.com/office/powerpoint/2010/main" val="484659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48874-09A9-995B-F390-7A63BE77A4C5}"/>
            </a:ext>
          </a:extLst>
        </p:cNvPr>
        <p:cNvGrpSpPr/>
        <p:nvPr/>
      </p:nvGrpSpPr>
      <p:grpSpPr>
        <a:xfrm>
          <a:off x="0" y="0"/>
          <a:ext cx="0" cy="0"/>
          <a:chOff x="0" y="0"/>
          <a:chExt cx="0" cy="0"/>
        </a:xfrm>
      </p:grpSpPr>
      <p:sp>
        <p:nvSpPr>
          <p:cNvPr id="2" name="Substituent dată 1">
            <a:extLst>
              <a:ext uri="{FF2B5EF4-FFF2-40B4-BE49-F238E27FC236}">
                <a16:creationId xmlns:a16="http://schemas.microsoft.com/office/drawing/2014/main" id="{5313D216-6C4D-107F-E4F1-1A01AA953898}"/>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dirty="0"/>
              <a:t>15.10.2025</a:t>
            </a:r>
            <a:endParaRPr lang="ro-RO" noProof="0" dirty="0"/>
          </a:p>
        </p:txBody>
      </p:sp>
      <p:sp>
        <p:nvSpPr>
          <p:cNvPr id="3" name="Substituent subsol 2">
            <a:extLst>
              <a:ext uri="{FF2B5EF4-FFF2-40B4-BE49-F238E27FC236}">
                <a16:creationId xmlns:a16="http://schemas.microsoft.com/office/drawing/2014/main" id="{88E7789D-8563-B313-05CB-1C3C6304BE55}"/>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Sertizarea conductelor din plastic</a:t>
            </a:r>
            <a:endParaRPr lang="ro-RO" noProof="0" dirty="0"/>
          </a:p>
        </p:txBody>
      </p:sp>
      <p:sp>
        <p:nvSpPr>
          <p:cNvPr id="4" name="Substituent număr diapozitiv 3">
            <a:extLst>
              <a:ext uri="{FF2B5EF4-FFF2-40B4-BE49-F238E27FC236}">
                <a16:creationId xmlns:a16="http://schemas.microsoft.com/office/drawing/2014/main" id="{FEF54C47-7591-0C51-58EE-1F5B168A149F}"/>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27</a:t>
            </a:fld>
            <a:endParaRPr lang="ro-RO" noProof="0"/>
          </a:p>
        </p:txBody>
      </p:sp>
      <p:sp>
        <p:nvSpPr>
          <p:cNvPr id="6" name="CasetăText 5">
            <a:extLst>
              <a:ext uri="{FF2B5EF4-FFF2-40B4-BE49-F238E27FC236}">
                <a16:creationId xmlns:a16="http://schemas.microsoft.com/office/drawing/2014/main" id="{16071BC5-081F-E959-F7EB-AB54DCD30431}"/>
              </a:ext>
            </a:extLst>
          </p:cNvPr>
          <p:cNvSpPr txBox="1"/>
          <p:nvPr/>
        </p:nvSpPr>
        <p:spPr>
          <a:xfrm>
            <a:off x="778644" y="509985"/>
            <a:ext cx="9882872" cy="5078313"/>
          </a:xfrm>
          <a:prstGeom prst="rect">
            <a:avLst/>
          </a:prstGeom>
          <a:noFill/>
        </p:spPr>
        <p:txBody>
          <a:bodyPr wrap="square" lIns="91440" tIns="45720" rIns="91440" bIns="45720" anchor="t">
            <a:spAutoFit/>
          </a:bodyPr>
          <a:lstStyle/>
          <a:p>
            <a:r>
              <a:rPr lang="ro-RO" b="1" dirty="0"/>
              <a:t>3️⃣ Instalații de încălzire clasică (radiatoare)</a:t>
            </a:r>
          </a:p>
          <a:p>
            <a:pPr marL="285750" indent="-285750">
              <a:buFont typeface="Arial" panose="020B0604020202020204" pitchFamily="34" charset="0"/>
              <a:buChar char="•"/>
            </a:pPr>
            <a:r>
              <a:rPr lang="ro-RO" dirty="0"/>
              <a:t>Țevile PEX-AL-PEX (cu strat intermediar de aluminiu) sunt ideale pentru:</a:t>
            </a:r>
          </a:p>
          <a:p>
            <a:pPr marL="742950" lvl="1" indent="-285750">
              <a:buFont typeface="Arial" panose="020B0604020202020204" pitchFamily="34" charset="0"/>
              <a:buChar char="•"/>
            </a:pPr>
            <a:r>
              <a:rPr lang="ro-RO" dirty="0"/>
              <a:t>alimentarea radiatoarelor aparente sau încastrate;</a:t>
            </a:r>
          </a:p>
          <a:p>
            <a:pPr marL="742950" lvl="1" indent="-285750">
              <a:buFont typeface="Arial" panose="020B0604020202020204" pitchFamily="34" charset="0"/>
              <a:buChar char="•"/>
            </a:pPr>
            <a:r>
              <a:rPr lang="ro-RO" dirty="0"/>
              <a:t>trasee de tur/retur în pereți sau pardoseală.</a:t>
            </a:r>
          </a:p>
          <a:p>
            <a:pPr marL="285750" indent="-285750">
              <a:buFont typeface="Arial" panose="020B0604020202020204" pitchFamily="34" charset="0"/>
              <a:buChar char="•"/>
            </a:pPr>
            <a:r>
              <a:rPr lang="ro-RO" dirty="0"/>
              <a:t>Aluminiul din structură limitează dilatarea termică și permite o formă stabilă.</a:t>
            </a:r>
          </a:p>
          <a:p>
            <a:r>
              <a:rPr lang="ro-RO" dirty="0">
                <a:solidFill>
                  <a:schemeClr val="tx2"/>
                </a:solidFill>
              </a:rPr>
              <a:t>Avantaj: montaj rapid, curat, fără sudură sau lipire.</a:t>
            </a:r>
          </a:p>
          <a:p>
            <a:pPr>
              <a:buNone/>
            </a:pPr>
            <a:endParaRPr lang="ro-RO" dirty="0"/>
          </a:p>
          <a:p>
            <a:r>
              <a:rPr lang="ro-RO" b="1" dirty="0"/>
              <a:t>4️⃣ Instalații de răcire și HVAC cu apă rece</a:t>
            </a:r>
          </a:p>
          <a:p>
            <a:pPr marL="285750" indent="-285750">
              <a:buFont typeface="Arial" panose="020B0604020202020204" pitchFamily="34" charset="0"/>
              <a:buChar char="•"/>
            </a:pPr>
            <a:r>
              <a:rPr lang="ro-RO" dirty="0"/>
              <a:t>Pentru circuite de apă răcită (</a:t>
            </a:r>
            <a:r>
              <a:rPr lang="ro-RO" dirty="0" err="1"/>
              <a:t>chilled</a:t>
            </a:r>
            <a:r>
              <a:rPr lang="ro-RO" dirty="0"/>
              <a:t> </a:t>
            </a:r>
            <a:r>
              <a:rPr lang="ro-RO" dirty="0" err="1"/>
              <a:t>water</a:t>
            </a:r>
            <a:r>
              <a:rPr lang="ro-RO" dirty="0"/>
              <a:t>) în clădiri comerciale ușoare.</a:t>
            </a:r>
          </a:p>
          <a:p>
            <a:pPr marL="285750" indent="-285750">
              <a:buFont typeface="Arial" panose="020B0604020202020204" pitchFamily="34" charset="0"/>
              <a:buChar char="•"/>
            </a:pPr>
            <a:r>
              <a:rPr lang="ro-RO" dirty="0"/>
              <a:t>Țevile PE-RT sau PE-</a:t>
            </a:r>
            <a:r>
              <a:rPr lang="ro-RO" dirty="0" err="1"/>
              <a:t>Xc</a:t>
            </a:r>
            <a:r>
              <a:rPr lang="ro-RO" dirty="0"/>
              <a:t> sunt preferate pentru flexibilitate și greutate redusă.</a:t>
            </a:r>
          </a:p>
          <a:p>
            <a:pPr marL="285750" indent="-285750">
              <a:buFont typeface="Arial" panose="020B0604020202020204" pitchFamily="34" charset="0"/>
              <a:buChar char="•"/>
            </a:pPr>
            <a:r>
              <a:rPr lang="ro-RO" dirty="0"/>
              <a:t>Se montează ușor pe lungimi mari, reducând numărul de îmbinări.</a:t>
            </a:r>
          </a:p>
          <a:p>
            <a:r>
              <a:rPr lang="ro-RO">
                <a:solidFill>
                  <a:schemeClr val="tx2"/>
                </a:solidFill>
              </a:rPr>
              <a:t>Condiție: folosirea de fitinguri compatibile cu garnituri rezistente la condens și temperaturi scăzute.</a:t>
            </a:r>
            <a:endParaRPr lang="ro-RO">
              <a:solidFill>
                <a:schemeClr val="tx2"/>
              </a:solidFill>
              <a:cs typeface="Segoe UI Light"/>
            </a:endParaRPr>
          </a:p>
          <a:p>
            <a:endParaRPr lang="ro-RO" dirty="0"/>
          </a:p>
          <a:p>
            <a:r>
              <a:rPr lang="ro-RO" b="1" dirty="0"/>
              <a:t>5️⃣ Instalații sanitare modulare / prefabricate</a:t>
            </a:r>
          </a:p>
          <a:p>
            <a:pPr marL="285750" indent="-285750">
              <a:buFont typeface="Arial" panose="020B0604020202020204" pitchFamily="34" charset="0"/>
              <a:buChar char="•"/>
            </a:pPr>
            <a:r>
              <a:rPr lang="ro-RO" dirty="0"/>
              <a:t>În băi prefabricate sau camere tehnice, sistemele din plastic presat sunt ideale:</a:t>
            </a:r>
          </a:p>
          <a:p>
            <a:pPr marL="742950" lvl="1" indent="-285750">
              <a:buFont typeface="Arial" panose="020B0604020202020204" pitchFamily="34" charset="0"/>
              <a:buChar char="•"/>
            </a:pPr>
            <a:r>
              <a:rPr lang="ro-RO" dirty="0"/>
              <a:t>greutate mică → transport ușor;</a:t>
            </a:r>
          </a:p>
          <a:p>
            <a:pPr marL="742950" lvl="1" indent="-285750">
              <a:buFont typeface="Arial" panose="020B0604020202020204" pitchFamily="34" charset="0"/>
              <a:buChar char="•"/>
            </a:pPr>
            <a:r>
              <a:rPr lang="ro-RO" dirty="0"/>
              <a:t>montaj rapid la fața locului;</a:t>
            </a:r>
          </a:p>
          <a:p>
            <a:pPr marL="742950" lvl="1" indent="-285750">
              <a:buFont typeface="Arial" panose="020B0604020202020204" pitchFamily="34" charset="0"/>
              <a:buChar char="•"/>
            </a:pPr>
            <a:r>
              <a:rPr lang="ro-RO" dirty="0"/>
              <a:t>rezistență la vibrații și mișcări structurale mici (clădiri înalte).</a:t>
            </a:r>
          </a:p>
        </p:txBody>
      </p:sp>
    </p:spTree>
    <p:extLst>
      <p:ext uri="{BB962C8B-B14F-4D97-AF65-F5344CB8AC3E}">
        <p14:creationId xmlns:p14="http://schemas.microsoft.com/office/powerpoint/2010/main" val="42692073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A0480CDA-0FFF-A619-B752-4564134176B0}"/>
              </a:ext>
            </a:extLst>
          </p:cNvPr>
          <p:cNvSpPr>
            <a:spLocks noGrp="1"/>
          </p:cNvSpPr>
          <p:nvPr>
            <p:ph type="dt" sz="half" idx="10"/>
          </p:nvPr>
        </p:nvSpPr>
        <p:spPr/>
        <p:txBody>
          <a:bodyPr/>
          <a:lstStyle/>
          <a:p>
            <a:pPr rtl="0"/>
            <a:r>
              <a:rPr lang="ro-RO" noProof="0" dirty="0"/>
              <a:t>15.10.2025</a:t>
            </a:r>
          </a:p>
        </p:txBody>
      </p:sp>
      <p:sp>
        <p:nvSpPr>
          <p:cNvPr id="4" name="Substituent număr diapozitiv 3">
            <a:extLst>
              <a:ext uri="{FF2B5EF4-FFF2-40B4-BE49-F238E27FC236}">
                <a16:creationId xmlns:a16="http://schemas.microsoft.com/office/drawing/2014/main" id="{29C64F43-7424-5D82-160B-45979C31AF11}"/>
              </a:ext>
            </a:extLst>
          </p:cNvPr>
          <p:cNvSpPr>
            <a:spLocks noGrp="1"/>
          </p:cNvSpPr>
          <p:nvPr>
            <p:ph type="sldNum" sz="quarter" idx="12"/>
          </p:nvPr>
        </p:nvSpPr>
        <p:spPr/>
        <p:txBody>
          <a:bodyPr/>
          <a:lstStyle/>
          <a:p>
            <a:pPr rtl="0"/>
            <a:fld id="{8D581BC7-E183-40DB-AC97-C19EA4EB8894}" type="slidenum">
              <a:rPr lang="ro-RO" noProof="0" smtClean="0"/>
              <a:t>28</a:t>
            </a:fld>
            <a:endParaRPr lang="ro-RO" noProof="0" dirty="0"/>
          </a:p>
        </p:txBody>
      </p:sp>
      <p:sp>
        <p:nvSpPr>
          <p:cNvPr id="5" name="Titlu 4">
            <a:extLst>
              <a:ext uri="{FF2B5EF4-FFF2-40B4-BE49-F238E27FC236}">
                <a16:creationId xmlns:a16="http://schemas.microsoft.com/office/drawing/2014/main" id="{42B98850-1340-D41B-99F9-8491B4FA392D}"/>
              </a:ext>
            </a:extLst>
          </p:cNvPr>
          <p:cNvSpPr>
            <a:spLocks noGrp="1"/>
          </p:cNvSpPr>
          <p:nvPr>
            <p:ph type="title"/>
          </p:nvPr>
        </p:nvSpPr>
        <p:spPr>
          <a:xfrm>
            <a:off x="6911748" y="1234674"/>
            <a:ext cx="5144065" cy="615535"/>
          </a:xfrm>
        </p:spPr>
        <p:txBody>
          <a:bodyPr>
            <a:normAutofit fontScale="90000"/>
          </a:bodyPr>
          <a:lstStyle/>
          <a:p>
            <a:r>
              <a:rPr lang="ro-RO" dirty="0"/>
              <a:t>Îmbinarea conductelor din PE-</a:t>
            </a:r>
            <a:r>
              <a:rPr lang="ro-RO" dirty="0" err="1"/>
              <a:t>Xa</a:t>
            </a:r>
            <a:endParaRPr lang="ro-RO" dirty="0"/>
          </a:p>
        </p:txBody>
      </p:sp>
      <p:sp>
        <p:nvSpPr>
          <p:cNvPr id="6" name="Substituent subsol 2">
            <a:extLst>
              <a:ext uri="{FF2B5EF4-FFF2-40B4-BE49-F238E27FC236}">
                <a16:creationId xmlns:a16="http://schemas.microsoft.com/office/drawing/2014/main" id="{79240A21-CF90-4089-A035-44464D9F26B5}"/>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Îmbinarea conductelor din PE-</a:t>
            </a:r>
            <a:r>
              <a:rPr lang="ro-RO" dirty="0" err="1"/>
              <a:t>Xa</a:t>
            </a:r>
            <a:endParaRPr lang="ro-RO" noProof="0" dirty="0"/>
          </a:p>
        </p:txBody>
      </p:sp>
      <p:sp>
        <p:nvSpPr>
          <p:cNvPr id="15" name="CasetăText 14">
            <a:extLst>
              <a:ext uri="{FF2B5EF4-FFF2-40B4-BE49-F238E27FC236}">
                <a16:creationId xmlns:a16="http://schemas.microsoft.com/office/drawing/2014/main" id="{AC21BD66-52F8-0D22-ABC4-6C755529F272}"/>
              </a:ext>
            </a:extLst>
          </p:cNvPr>
          <p:cNvSpPr txBox="1">
            <a:spLocks/>
          </p:cNvSpPr>
          <p:nvPr/>
        </p:nvSpPr>
        <p:spPr>
          <a:xfrm>
            <a:off x="3545287" y="734996"/>
            <a:ext cx="1492234" cy="1754326"/>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26 Conductă PE-</a:t>
            </a:r>
            <a:r>
              <a:rPr lang="ro-RO" b="1" dirty="0" err="1">
                <a:solidFill>
                  <a:schemeClr val="bg2"/>
                </a:solidFill>
                <a:ea typeface="Calibri" panose="020F0502020204030204" pitchFamily="34" charset="0"/>
                <a:cs typeface="Calibri" panose="020F0502020204030204" pitchFamily="34" charset="0"/>
              </a:rPr>
              <a:t>Xa</a:t>
            </a:r>
            <a:r>
              <a:rPr lang="ro-RO" b="1" dirty="0">
                <a:solidFill>
                  <a:schemeClr val="bg2"/>
                </a:solidFill>
                <a:ea typeface="Calibri" panose="020F0502020204030204" pitchFamily="34" charset="0"/>
                <a:cs typeface="Calibri" panose="020F0502020204030204" pitchFamily="34" charset="0"/>
              </a:rPr>
              <a:t> apă rece [</a:t>
            </a:r>
            <a:r>
              <a:rPr lang="ro-RO" b="1" dirty="0">
                <a:solidFill>
                  <a:schemeClr val="bg2"/>
                </a:solidFill>
                <a:ea typeface="Calibri" panose="020F0502020204030204" pitchFamily="34" charset="0"/>
                <a:cs typeface="Calibri" panose="020F0502020204030204" pitchFamily="34" charset="0"/>
                <a:hlinkClick r:id="rId2"/>
              </a:rPr>
              <a:t>uponor.com/</a:t>
            </a:r>
            <a:r>
              <a:rPr lang="ro-RO" b="1" dirty="0" err="1">
                <a:solidFill>
                  <a:schemeClr val="bg2"/>
                </a:solidFill>
                <a:ea typeface="Calibri" panose="020F0502020204030204" pitchFamily="34" charset="0"/>
                <a:cs typeface="Calibri" panose="020F0502020204030204" pitchFamily="34" charset="0"/>
                <a:hlinkClick r:id="rId2"/>
              </a:rPr>
              <a:t>ro-ro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8" name="CasetăText 7">
            <a:extLst>
              <a:ext uri="{FF2B5EF4-FFF2-40B4-BE49-F238E27FC236}">
                <a16:creationId xmlns:a16="http://schemas.microsoft.com/office/drawing/2014/main" id="{902EACF9-DAFE-BC56-1124-A3F3EA825EDE}"/>
              </a:ext>
            </a:extLst>
          </p:cNvPr>
          <p:cNvSpPr txBox="1"/>
          <p:nvPr/>
        </p:nvSpPr>
        <p:spPr>
          <a:xfrm>
            <a:off x="7264031" y="2304223"/>
            <a:ext cx="4698681" cy="2585323"/>
          </a:xfrm>
          <a:prstGeom prst="rect">
            <a:avLst/>
          </a:prstGeom>
          <a:noFill/>
        </p:spPr>
        <p:txBody>
          <a:bodyPr wrap="square">
            <a:spAutoFit/>
          </a:bodyPr>
          <a:lstStyle/>
          <a:p>
            <a:pPr algn="just"/>
            <a:r>
              <a:rPr lang="ro-RO" dirty="0"/>
              <a:t>Țevile PE-</a:t>
            </a:r>
            <a:r>
              <a:rPr lang="ro-RO" dirty="0" err="1"/>
              <a:t>Xa</a:t>
            </a:r>
            <a:r>
              <a:rPr lang="ro-RO" dirty="0"/>
              <a:t> sunt realizate din plastic de calitate superioară și respectă toate standardele pentru sistemele de apă potabilă. Nu alterează gustul sau mirosul apei și nu conțin metale grele sau substanțe nocive care ar putea afecta calitatea apei. Datorită memoriei termice, aceste țevi permit utilizarea tehnologiei unice de îmbinare Q&amp;E (</a:t>
            </a:r>
            <a:r>
              <a:rPr lang="ro-RO" dirty="0" err="1"/>
              <a:t>Quick</a:t>
            </a:r>
            <a:r>
              <a:rPr lang="ro-RO" dirty="0"/>
              <a:t> </a:t>
            </a:r>
            <a:r>
              <a:rPr lang="ro-RO" dirty="0" err="1"/>
              <a:t>and</a:t>
            </a:r>
            <a:r>
              <a:rPr lang="ro-RO" dirty="0"/>
              <a:t> </a:t>
            </a:r>
            <a:r>
              <a:rPr lang="ro-RO" dirty="0" err="1"/>
              <a:t>Easy</a:t>
            </a:r>
            <a:r>
              <a:rPr lang="ro-RO" dirty="0"/>
              <a:t>), care este rapidă și simplă.</a:t>
            </a:r>
          </a:p>
        </p:txBody>
      </p:sp>
      <p:sp>
        <p:nvSpPr>
          <p:cNvPr id="11" name="CasetăText 10">
            <a:extLst>
              <a:ext uri="{FF2B5EF4-FFF2-40B4-BE49-F238E27FC236}">
                <a16:creationId xmlns:a16="http://schemas.microsoft.com/office/drawing/2014/main" id="{4FDB8A9E-F0D7-5E0A-EDB4-AEEF3204BE1F}"/>
              </a:ext>
            </a:extLst>
          </p:cNvPr>
          <p:cNvSpPr txBox="1"/>
          <p:nvPr/>
        </p:nvSpPr>
        <p:spPr>
          <a:xfrm>
            <a:off x="693104" y="2933351"/>
            <a:ext cx="3349601" cy="2862322"/>
          </a:xfrm>
          <a:prstGeom prst="rect">
            <a:avLst/>
          </a:prstGeom>
          <a:noFill/>
        </p:spPr>
        <p:txBody>
          <a:bodyPr wrap="square">
            <a:spAutoFit/>
          </a:bodyPr>
          <a:lstStyle/>
          <a:p>
            <a:pPr algn="just">
              <a:buFont typeface="Arial" panose="020B0604020202020204" pitchFamily="34" charset="0"/>
              <a:buChar char="•"/>
            </a:pPr>
            <a:r>
              <a:rPr lang="ro-RO" b="0" i="0" dirty="0">
                <a:solidFill>
                  <a:schemeClr val="tx2"/>
                </a:solidFill>
                <a:effectLst/>
              </a:rPr>
              <a:t>Dimensiuni de 15-110 mm</a:t>
            </a:r>
          </a:p>
          <a:p>
            <a:pPr algn="just">
              <a:buFont typeface="Arial" panose="020B0604020202020204" pitchFamily="34" charset="0"/>
              <a:buChar char="•"/>
            </a:pPr>
            <a:r>
              <a:rPr lang="ro-RO" b="0" i="0" dirty="0">
                <a:solidFill>
                  <a:schemeClr val="tx2"/>
                </a:solidFill>
                <a:effectLst/>
              </a:rPr>
              <a:t>Disponibile la bara sau colac</a:t>
            </a:r>
          </a:p>
          <a:p>
            <a:pPr algn="just">
              <a:buFont typeface="Arial" panose="020B0604020202020204" pitchFamily="34" charset="0"/>
              <a:buChar char="•"/>
            </a:pPr>
            <a:r>
              <a:rPr lang="ro-RO" b="0" i="0" dirty="0">
                <a:solidFill>
                  <a:schemeClr val="tx2"/>
                </a:solidFill>
                <a:effectLst/>
              </a:rPr>
              <a:t>Presiune PN6 sau PN10 </a:t>
            </a:r>
          </a:p>
          <a:p>
            <a:pPr algn="just">
              <a:buFont typeface="Arial" panose="020B0604020202020204" pitchFamily="34" charset="0"/>
              <a:buChar char="•"/>
            </a:pPr>
            <a:r>
              <a:rPr lang="ro-RO" b="0" i="0" dirty="0">
                <a:solidFill>
                  <a:schemeClr val="tx2"/>
                </a:solidFill>
                <a:effectLst/>
              </a:rPr>
              <a:t>Destinată sistemelor de încălzire sau sanitare cu o temperatură continuă de funcționare de maxim 70 ° C (maxim instantaneu de 95 ° C). </a:t>
            </a:r>
          </a:p>
          <a:p>
            <a:pPr algn="just">
              <a:buFont typeface="Arial" panose="020B0604020202020204" pitchFamily="34" charset="0"/>
              <a:buChar char="•"/>
            </a:pPr>
            <a:r>
              <a:rPr lang="ro-RO" b="0" i="0" dirty="0">
                <a:solidFill>
                  <a:schemeClr val="tx2"/>
                </a:solidFill>
                <a:effectLst/>
              </a:rPr>
              <a:t>Presiune de operare maxim 10 bar (1 </a:t>
            </a:r>
            <a:r>
              <a:rPr lang="ro-RO" b="0" i="0" dirty="0" err="1">
                <a:solidFill>
                  <a:schemeClr val="tx2"/>
                </a:solidFill>
                <a:effectLst/>
              </a:rPr>
              <a:t>MPa</a:t>
            </a:r>
            <a:r>
              <a:rPr lang="ro-RO" b="0" i="0" dirty="0">
                <a:solidFill>
                  <a:schemeClr val="tx2"/>
                </a:solidFill>
                <a:effectLst/>
              </a:rPr>
              <a:t>)</a:t>
            </a:r>
          </a:p>
        </p:txBody>
      </p:sp>
      <p:pic>
        <p:nvPicPr>
          <p:cNvPr id="14" name="Imagine 13">
            <a:extLst>
              <a:ext uri="{FF2B5EF4-FFF2-40B4-BE49-F238E27FC236}">
                <a16:creationId xmlns:a16="http://schemas.microsoft.com/office/drawing/2014/main" id="{A0DDAD25-8E44-E9E8-6FF5-33464528BD7C}"/>
              </a:ext>
            </a:extLst>
          </p:cNvPr>
          <p:cNvPicPr>
            <a:picLocks noChangeAspect="1"/>
          </p:cNvPicPr>
          <p:nvPr/>
        </p:nvPicPr>
        <p:blipFill>
          <a:blip r:embed="rId4"/>
          <a:stretch>
            <a:fillRect/>
          </a:stretch>
        </p:blipFill>
        <p:spPr>
          <a:xfrm>
            <a:off x="1012024" y="596497"/>
            <a:ext cx="2590976" cy="20313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Imagine 17">
            <a:extLst>
              <a:ext uri="{FF2B5EF4-FFF2-40B4-BE49-F238E27FC236}">
                <a16:creationId xmlns:a16="http://schemas.microsoft.com/office/drawing/2014/main" id="{0A3ADC42-7757-4F3B-17A2-AB0F8C3451FA}"/>
              </a:ext>
            </a:extLst>
          </p:cNvPr>
          <p:cNvPicPr>
            <a:picLocks noChangeAspect="1"/>
          </p:cNvPicPr>
          <p:nvPr/>
        </p:nvPicPr>
        <p:blipFill>
          <a:blip r:embed="rId5"/>
          <a:stretch>
            <a:fillRect/>
          </a:stretch>
        </p:blipFill>
        <p:spPr>
          <a:xfrm>
            <a:off x="4357368" y="2879601"/>
            <a:ext cx="2592000" cy="19091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9" name="CasetăText 18">
            <a:extLst>
              <a:ext uri="{FF2B5EF4-FFF2-40B4-BE49-F238E27FC236}">
                <a16:creationId xmlns:a16="http://schemas.microsoft.com/office/drawing/2014/main" id="{60F44AAD-ADDD-4EFE-9BDD-CBBA703D4E85}"/>
              </a:ext>
            </a:extLst>
          </p:cNvPr>
          <p:cNvSpPr txBox="1">
            <a:spLocks/>
          </p:cNvSpPr>
          <p:nvPr/>
        </p:nvSpPr>
        <p:spPr>
          <a:xfrm>
            <a:off x="4432608" y="4872343"/>
            <a:ext cx="2441520" cy="923330"/>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27 Conductă PE-</a:t>
            </a:r>
            <a:r>
              <a:rPr lang="ro-RO" b="1" dirty="0" err="1">
                <a:solidFill>
                  <a:schemeClr val="bg2"/>
                </a:solidFill>
                <a:ea typeface="Calibri" panose="020F0502020204030204" pitchFamily="34" charset="0"/>
                <a:cs typeface="Calibri" panose="020F0502020204030204" pitchFamily="34" charset="0"/>
              </a:rPr>
              <a:t>Xa</a:t>
            </a:r>
            <a:r>
              <a:rPr lang="ro-RO" b="1" dirty="0">
                <a:solidFill>
                  <a:schemeClr val="bg2"/>
                </a:solidFill>
                <a:ea typeface="Calibri" panose="020F0502020204030204" pitchFamily="34" charset="0"/>
                <a:cs typeface="Calibri" panose="020F0502020204030204" pitchFamily="34" charset="0"/>
              </a:rPr>
              <a:t> încălzire/climatizare [</a:t>
            </a:r>
            <a:r>
              <a:rPr lang="ro-RO" b="1" dirty="0">
                <a:solidFill>
                  <a:schemeClr val="bg2"/>
                </a:solidFill>
                <a:ea typeface="Calibri" panose="020F0502020204030204" pitchFamily="34" charset="0"/>
                <a:cs typeface="Calibri" panose="020F0502020204030204" pitchFamily="34" charset="0"/>
                <a:hlinkClick r:id="rId2"/>
              </a:rPr>
              <a:t>uponor.com/</a:t>
            </a:r>
            <a:r>
              <a:rPr lang="ro-RO" b="1" dirty="0" err="1">
                <a:solidFill>
                  <a:schemeClr val="bg2"/>
                </a:solidFill>
                <a:ea typeface="Calibri" panose="020F0502020204030204" pitchFamily="34" charset="0"/>
                <a:cs typeface="Calibri" panose="020F0502020204030204" pitchFamily="34" charset="0"/>
                <a:hlinkClick r:id="rId2"/>
              </a:rPr>
              <a:t>ro-ro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endParaRPr lang="ro-RO" dirty="0">
              <a:solidFill>
                <a:schemeClr val="bg2"/>
              </a:solidFill>
            </a:endParaRPr>
          </a:p>
        </p:txBody>
      </p:sp>
    </p:spTree>
    <p:extLst>
      <p:ext uri="{BB962C8B-B14F-4D97-AF65-F5344CB8AC3E}">
        <p14:creationId xmlns:p14="http://schemas.microsoft.com/office/powerpoint/2010/main" val="23882877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A0480CDA-0FFF-A619-B752-4564134176B0}"/>
              </a:ext>
            </a:extLst>
          </p:cNvPr>
          <p:cNvSpPr>
            <a:spLocks noGrp="1"/>
          </p:cNvSpPr>
          <p:nvPr>
            <p:ph type="dt" sz="half" idx="10"/>
          </p:nvPr>
        </p:nvSpPr>
        <p:spPr/>
        <p:txBody>
          <a:bodyPr/>
          <a:lstStyle/>
          <a:p>
            <a:pPr rtl="0"/>
            <a:r>
              <a:rPr lang="ro-RO" noProof="0" dirty="0"/>
              <a:t>15.10.2025</a:t>
            </a:r>
          </a:p>
        </p:txBody>
      </p:sp>
      <p:sp>
        <p:nvSpPr>
          <p:cNvPr id="4" name="Substituent număr diapozitiv 3">
            <a:extLst>
              <a:ext uri="{FF2B5EF4-FFF2-40B4-BE49-F238E27FC236}">
                <a16:creationId xmlns:a16="http://schemas.microsoft.com/office/drawing/2014/main" id="{29C64F43-7424-5D82-160B-45979C31AF11}"/>
              </a:ext>
            </a:extLst>
          </p:cNvPr>
          <p:cNvSpPr>
            <a:spLocks noGrp="1"/>
          </p:cNvSpPr>
          <p:nvPr>
            <p:ph type="sldNum" sz="quarter" idx="12"/>
          </p:nvPr>
        </p:nvSpPr>
        <p:spPr/>
        <p:txBody>
          <a:bodyPr/>
          <a:lstStyle/>
          <a:p>
            <a:pPr rtl="0"/>
            <a:fld id="{8D581BC7-E183-40DB-AC97-C19EA4EB8894}" type="slidenum">
              <a:rPr lang="ro-RO" noProof="0" smtClean="0"/>
              <a:t>29</a:t>
            </a:fld>
            <a:endParaRPr lang="ro-RO" noProof="0" dirty="0"/>
          </a:p>
        </p:txBody>
      </p:sp>
      <p:sp>
        <p:nvSpPr>
          <p:cNvPr id="5" name="Titlu 4">
            <a:extLst>
              <a:ext uri="{FF2B5EF4-FFF2-40B4-BE49-F238E27FC236}">
                <a16:creationId xmlns:a16="http://schemas.microsoft.com/office/drawing/2014/main" id="{42B98850-1340-D41B-99F9-8491B4FA392D}"/>
              </a:ext>
            </a:extLst>
          </p:cNvPr>
          <p:cNvSpPr>
            <a:spLocks noGrp="1"/>
          </p:cNvSpPr>
          <p:nvPr>
            <p:ph type="title"/>
          </p:nvPr>
        </p:nvSpPr>
        <p:spPr>
          <a:xfrm>
            <a:off x="6949368" y="1194101"/>
            <a:ext cx="5144065" cy="615535"/>
          </a:xfrm>
        </p:spPr>
        <p:txBody>
          <a:bodyPr>
            <a:noAutofit/>
          </a:bodyPr>
          <a:lstStyle/>
          <a:p>
            <a:r>
              <a:rPr lang="ro-RO" sz="2800" dirty="0"/>
              <a:t>Conectori pentru conducte din PE-</a:t>
            </a:r>
            <a:r>
              <a:rPr lang="ro-RO" sz="2800" dirty="0" err="1"/>
              <a:t>Xa</a:t>
            </a:r>
            <a:endParaRPr lang="ro-RO" sz="2800" dirty="0"/>
          </a:p>
        </p:txBody>
      </p:sp>
      <p:sp>
        <p:nvSpPr>
          <p:cNvPr id="6" name="Substituent subsol 2">
            <a:extLst>
              <a:ext uri="{FF2B5EF4-FFF2-40B4-BE49-F238E27FC236}">
                <a16:creationId xmlns:a16="http://schemas.microsoft.com/office/drawing/2014/main" id="{79240A21-CF90-4089-A035-44464D9F26B5}"/>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Îmbinarea conductelor din PE-</a:t>
            </a:r>
            <a:r>
              <a:rPr lang="ro-RO" dirty="0" err="1"/>
              <a:t>Xa</a:t>
            </a:r>
            <a:endParaRPr lang="ro-RO" noProof="0" dirty="0"/>
          </a:p>
        </p:txBody>
      </p:sp>
      <p:sp>
        <p:nvSpPr>
          <p:cNvPr id="8" name="CasetăText 7">
            <a:extLst>
              <a:ext uri="{FF2B5EF4-FFF2-40B4-BE49-F238E27FC236}">
                <a16:creationId xmlns:a16="http://schemas.microsoft.com/office/drawing/2014/main" id="{902EACF9-DAFE-BC56-1124-A3F3EA825EDE}"/>
              </a:ext>
            </a:extLst>
          </p:cNvPr>
          <p:cNvSpPr txBox="1"/>
          <p:nvPr/>
        </p:nvSpPr>
        <p:spPr>
          <a:xfrm>
            <a:off x="6881889" y="2265110"/>
            <a:ext cx="5144065" cy="3970318"/>
          </a:xfrm>
          <a:prstGeom prst="rect">
            <a:avLst/>
          </a:prstGeom>
          <a:noFill/>
        </p:spPr>
        <p:txBody>
          <a:bodyPr wrap="square">
            <a:spAutoFit/>
          </a:bodyPr>
          <a:lstStyle/>
          <a:p>
            <a:pPr algn="just">
              <a:buFont typeface="Arial" panose="020B0604020202020204" pitchFamily="34" charset="0"/>
              <a:buChar char="•"/>
            </a:pPr>
            <a:r>
              <a:rPr lang="ro-RO" b="1" dirty="0"/>
              <a:t> PE-</a:t>
            </a:r>
            <a:r>
              <a:rPr lang="ro-RO" b="1" dirty="0" err="1"/>
              <a:t>Xa</a:t>
            </a:r>
            <a:r>
              <a:rPr lang="ro-RO" dirty="0"/>
              <a:t> este o formă de polietilenă reticulată (</a:t>
            </a:r>
            <a:r>
              <a:rPr lang="ro-RO" dirty="0" err="1"/>
              <a:t>cross-linked</a:t>
            </a:r>
            <a:r>
              <a:rPr lang="ro-RO" dirty="0"/>
              <a:t> </a:t>
            </a:r>
            <a:r>
              <a:rPr lang="ro-RO" dirty="0" err="1"/>
              <a:t>polyethylene</a:t>
            </a:r>
            <a:r>
              <a:rPr lang="ro-RO" dirty="0"/>
              <a:t>) folosită în special pentru sisteme de țevi, mai ales în instalațiile de apă potabilă și de încălzire în pardoseală.</a:t>
            </a:r>
          </a:p>
          <a:p>
            <a:pPr algn="just">
              <a:buFont typeface="Arial" panose="020B0604020202020204" pitchFamily="34" charset="0"/>
              <a:buChar char="•"/>
            </a:pPr>
            <a:endParaRPr lang="ro-RO" dirty="0"/>
          </a:p>
          <a:p>
            <a:pPr algn="just">
              <a:buFont typeface="Arial" panose="020B0604020202020204" pitchFamily="34" charset="0"/>
              <a:buChar char="•"/>
            </a:pPr>
            <a:r>
              <a:rPr lang="ro-RO" dirty="0"/>
              <a:t> Procesul de reticulare (în cazul PE-</a:t>
            </a:r>
            <a:r>
              <a:rPr lang="ro-RO" dirty="0" err="1"/>
              <a:t>Xa</a:t>
            </a:r>
            <a:r>
              <a:rPr lang="ro-RO" dirty="0"/>
              <a:t>) îmbunătățește proprietățile mecanice ale polietilenei, conferindu-i o mai bună rezistență la temperaturi și presiuni ridicate.</a:t>
            </a:r>
          </a:p>
          <a:p>
            <a:pPr algn="just">
              <a:buFont typeface="Arial" panose="020B0604020202020204" pitchFamily="34" charset="0"/>
              <a:buChar char="•"/>
            </a:pPr>
            <a:endParaRPr lang="ro-RO" dirty="0"/>
          </a:p>
          <a:p>
            <a:pPr algn="just">
              <a:buFont typeface="Arial" panose="020B0604020202020204" pitchFamily="34" charset="0"/>
              <a:buChar char="•"/>
            </a:pPr>
            <a:r>
              <a:rPr lang="ro-RO" dirty="0"/>
              <a:t> Fitingurile </a:t>
            </a:r>
            <a:r>
              <a:rPr lang="ro-RO" b="1" dirty="0"/>
              <a:t>PPSU</a:t>
            </a:r>
            <a:r>
              <a:rPr lang="ro-RO" dirty="0"/>
              <a:t> (sau </a:t>
            </a:r>
            <a:r>
              <a:rPr lang="ro-RO" b="1" dirty="0" err="1"/>
              <a:t>polifenilsulfonă</a:t>
            </a:r>
            <a:r>
              <a:rPr lang="ro-RO" dirty="0"/>
              <a:t>) sunt elemente utilizate pentru îmbinarea conductelor din PE-</a:t>
            </a:r>
            <a:r>
              <a:rPr lang="ro-RO" dirty="0" err="1"/>
              <a:t>Xa</a:t>
            </a:r>
            <a:r>
              <a:rPr lang="ro-RO" dirty="0"/>
              <a:t> (polietilenă reticulată), mai ales în sistemele de instalații de apă sau încălzire.</a:t>
            </a:r>
          </a:p>
        </p:txBody>
      </p:sp>
      <p:sp>
        <p:nvSpPr>
          <p:cNvPr id="19" name="CasetăText 18">
            <a:extLst>
              <a:ext uri="{FF2B5EF4-FFF2-40B4-BE49-F238E27FC236}">
                <a16:creationId xmlns:a16="http://schemas.microsoft.com/office/drawing/2014/main" id="{60F44AAD-ADDD-4EFE-9BDD-CBBA703D4E85}"/>
              </a:ext>
            </a:extLst>
          </p:cNvPr>
          <p:cNvSpPr txBox="1">
            <a:spLocks/>
          </p:cNvSpPr>
          <p:nvPr/>
        </p:nvSpPr>
        <p:spPr>
          <a:xfrm>
            <a:off x="476841" y="5151468"/>
            <a:ext cx="5619159"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28 Conectori pentru conducte din PE-</a:t>
            </a:r>
            <a:r>
              <a:rPr lang="ro-RO" b="1" dirty="0" err="1">
                <a:solidFill>
                  <a:schemeClr val="bg2"/>
                </a:solidFill>
                <a:ea typeface="Calibri" panose="020F0502020204030204" pitchFamily="34" charset="0"/>
                <a:cs typeface="Calibri" panose="020F0502020204030204" pitchFamily="34" charset="0"/>
              </a:rPr>
              <a:t>Xa</a:t>
            </a:r>
            <a:r>
              <a:rPr lang="ro-RO" b="1" dirty="0">
                <a:solidFill>
                  <a:schemeClr val="bg2"/>
                </a:solidFill>
                <a:ea typeface="Calibri" panose="020F0502020204030204" pitchFamily="34" charset="0"/>
                <a:cs typeface="Calibri" panose="020F0502020204030204" pitchFamily="34" charset="0"/>
              </a:rPr>
              <a:t> [</a:t>
            </a:r>
            <a:r>
              <a:rPr lang="ro-RO" b="1" dirty="0">
                <a:solidFill>
                  <a:schemeClr val="bg2"/>
                </a:solidFill>
                <a:ea typeface="Calibri" panose="020F0502020204030204" pitchFamily="34" charset="0"/>
                <a:cs typeface="Calibri" panose="020F0502020204030204" pitchFamily="34" charset="0"/>
                <a:hlinkClick r:id="rId2"/>
              </a:rPr>
              <a:t>uponor.com/</a:t>
            </a:r>
            <a:r>
              <a:rPr lang="ro-RO" b="1" dirty="0" err="1">
                <a:solidFill>
                  <a:schemeClr val="bg2"/>
                </a:solidFill>
                <a:ea typeface="Calibri" panose="020F0502020204030204" pitchFamily="34" charset="0"/>
                <a:cs typeface="Calibri" panose="020F0502020204030204" pitchFamily="34" charset="0"/>
                <a:hlinkClick r:id="rId2"/>
              </a:rPr>
              <a:t>ro-ro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endParaRPr lang="ro-RO" dirty="0">
              <a:solidFill>
                <a:schemeClr val="bg2"/>
              </a:solidFill>
            </a:endParaRPr>
          </a:p>
        </p:txBody>
      </p:sp>
      <p:pic>
        <p:nvPicPr>
          <p:cNvPr id="7" name="Imagine 6">
            <a:extLst>
              <a:ext uri="{FF2B5EF4-FFF2-40B4-BE49-F238E27FC236}">
                <a16:creationId xmlns:a16="http://schemas.microsoft.com/office/drawing/2014/main" id="{CDB2E9EE-6F69-D0D7-C52B-D56E6AD3A1A4}"/>
              </a:ext>
            </a:extLst>
          </p:cNvPr>
          <p:cNvPicPr>
            <a:picLocks noChangeAspect="1"/>
          </p:cNvPicPr>
          <p:nvPr/>
        </p:nvPicPr>
        <p:blipFill>
          <a:blip r:embed="rId4"/>
          <a:stretch>
            <a:fillRect/>
          </a:stretch>
        </p:blipFill>
        <p:spPr>
          <a:xfrm>
            <a:off x="712148" y="404900"/>
            <a:ext cx="2444478" cy="2193936"/>
          </a:xfrm>
          <a:prstGeom prst="rect">
            <a:avLst/>
          </a:prstGeom>
        </p:spPr>
      </p:pic>
      <p:pic>
        <p:nvPicPr>
          <p:cNvPr id="10" name="Imagine 9">
            <a:extLst>
              <a:ext uri="{FF2B5EF4-FFF2-40B4-BE49-F238E27FC236}">
                <a16:creationId xmlns:a16="http://schemas.microsoft.com/office/drawing/2014/main" id="{3BFDAB53-BCF3-7D9B-4BB2-9E2D4B26E88B}"/>
              </a:ext>
            </a:extLst>
          </p:cNvPr>
          <p:cNvPicPr>
            <a:picLocks noChangeAspect="1"/>
          </p:cNvPicPr>
          <p:nvPr/>
        </p:nvPicPr>
        <p:blipFill>
          <a:blip r:embed="rId5"/>
          <a:stretch>
            <a:fillRect/>
          </a:stretch>
        </p:blipFill>
        <p:spPr>
          <a:xfrm>
            <a:off x="3636540" y="403837"/>
            <a:ext cx="2245830" cy="2196061"/>
          </a:xfrm>
          <a:prstGeom prst="rect">
            <a:avLst/>
          </a:prstGeom>
        </p:spPr>
      </p:pic>
      <p:pic>
        <p:nvPicPr>
          <p:cNvPr id="13" name="Imagine 12">
            <a:extLst>
              <a:ext uri="{FF2B5EF4-FFF2-40B4-BE49-F238E27FC236}">
                <a16:creationId xmlns:a16="http://schemas.microsoft.com/office/drawing/2014/main" id="{FB622652-E55F-C731-64E2-6DA1C8FD1887}"/>
              </a:ext>
            </a:extLst>
          </p:cNvPr>
          <p:cNvPicPr>
            <a:picLocks noChangeAspect="1"/>
          </p:cNvPicPr>
          <p:nvPr/>
        </p:nvPicPr>
        <p:blipFill>
          <a:blip r:embed="rId6"/>
          <a:stretch>
            <a:fillRect/>
          </a:stretch>
        </p:blipFill>
        <p:spPr>
          <a:xfrm>
            <a:off x="715106" y="2915600"/>
            <a:ext cx="2441520" cy="2155882"/>
          </a:xfrm>
          <a:prstGeom prst="rect">
            <a:avLst/>
          </a:prstGeom>
        </p:spPr>
      </p:pic>
      <p:pic>
        <p:nvPicPr>
          <p:cNvPr id="17" name="Imagine 16">
            <a:extLst>
              <a:ext uri="{FF2B5EF4-FFF2-40B4-BE49-F238E27FC236}">
                <a16:creationId xmlns:a16="http://schemas.microsoft.com/office/drawing/2014/main" id="{A0A121A6-DA9D-45AC-33A1-4D4FD4878333}"/>
              </a:ext>
            </a:extLst>
          </p:cNvPr>
          <p:cNvPicPr>
            <a:picLocks noChangeAspect="1"/>
          </p:cNvPicPr>
          <p:nvPr/>
        </p:nvPicPr>
        <p:blipFill>
          <a:blip r:embed="rId7"/>
          <a:srcRect l="3150" r="4575"/>
          <a:stretch/>
        </p:blipFill>
        <p:spPr>
          <a:xfrm>
            <a:off x="3636540" y="2915601"/>
            <a:ext cx="2245830" cy="2155881"/>
          </a:xfrm>
          <a:prstGeom prst="rect">
            <a:avLst/>
          </a:prstGeom>
        </p:spPr>
      </p:pic>
    </p:spTree>
    <p:extLst>
      <p:ext uri="{BB962C8B-B14F-4D97-AF65-F5344CB8AC3E}">
        <p14:creationId xmlns:p14="http://schemas.microsoft.com/office/powerpoint/2010/main" val="3135376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BD4B26A0-76B0-4D92-8A3B-F4FB7FCBBD52}"/>
              </a:ext>
            </a:extLst>
          </p:cNvPr>
          <p:cNvSpPr>
            <a:spLocks noGrp="1"/>
          </p:cNvSpPr>
          <p:nvPr>
            <p:ph type="title"/>
          </p:nvPr>
        </p:nvSpPr>
        <p:spPr>
          <a:xfrm>
            <a:off x="523567" y="2486467"/>
            <a:ext cx="5308559" cy="459140"/>
          </a:xfrm>
        </p:spPr>
        <p:txBody>
          <a:bodyPr rtlCol="0">
            <a:normAutofit/>
          </a:bodyPr>
          <a:lstStyle/>
          <a:p>
            <a:pPr algn="ctr" rtl="0"/>
            <a:r>
              <a:rPr lang="ro-RO" sz="3000" dirty="0"/>
              <a:t>ÎMBINARE</a:t>
            </a:r>
            <a:r>
              <a:rPr lang="en-US" sz="3000" dirty="0"/>
              <a:t>A</a:t>
            </a:r>
            <a:r>
              <a:rPr lang="ro-RO" sz="3000" dirty="0"/>
              <a:t> PRIN PRESARE</a:t>
            </a:r>
          </a:p>
        </p:txBody>
      </p:sp>
      <p:sp>
        <p:nvSpPr>
          <p:cNvPr id="5" name="Substituent text 4">
            <a:extLst>
              <a:ext uri="{FF2B5EF4-FFF2-40B4-BE49-F238E27FC236}">
                <a16:creationId xmlns:a16="http://schemas.microsoft.com/office/drawing/2014/main" id="{C7BC30F8-1890-4494-869A-DCD11E9F5FF4}"/>
              </a:ext>
            </a:extLst>
          </p:cNvPr>
          <p:cNvSpPr>
            <a:spLocks noGrp="1"/>
          </p:cNvSpPr>
          <p:nvPr>
            <p:ph type="body" idx="14"/>
          </p:nvPr>
        </p:nvSpPr>
        <p:spPr>
          <a:xfrm>
            <a:off x="523566" y="3211309"/>
            <a:ext cx="5308560" cy="2667411"/>
          </a:xfrm>
        </p:spPr>
        <p:txBody>
          <a:bodyPr rtlCol="0">
            <a:noAutofit/>
          </a:bodyPr>
          <a:lstStyle/>
          <a:p>
            <a:pPr algn="just"/>
            <a:r>
              <a:rPr lang="ro-RO" sz="1800" dirty="0">
                <a:ea typeface="Calibri" panose="020F0502020204030204" pitchFamily="34" charset="0"/>
                <a:cs typeface="Calibri" panose="020F0502020204030204" pitchFamily="34" charset="0"/>
              </a:rPr>
              <a:t>Îmbinarea prin presare (</a:t>
            </a:r>
            <a:r>
              <a:rPr lang="ro-RO" sz="1800" b="1" dirty="0">
                <a:ea typeface="Calibri" panose="020F0502020204030204" pitchFamily="34" charset="0"/>
                <a:cs typeface="Calibri" panose="020F0502020204030204" pitchFamily="34" charset="0"/>
              </a:rPr>
              <a:t>sertizare</a:t>
            </a:r>
            <a:r>
              <a:rPr lang="en-US" sz="1800" b="1" dirty="0">
                <a:ea typeface="Calibri" panose="020F0502020204030204" pitchFamily="34" charset="0"/>
                <a:cs typeface="Calibri" panose="020F0502020204030204" pitchFamily="34" charset="0"/>
              </a:rPr>
              <a:t>a</a:t>
            </a:r>
            <a:r>
              <a:rPr lang="ro-RO" sz="1800" dirty="0">
                <a:ea typeface="Calibri" panose="020F0502020204030204" pitchFamily="34" charset="0"/>
                <a:cs typeface="Calibri" panose="020F0502020204030204" pitchFamily="34" charset="0"/>
              </a:rPr>
              <a:t>) este </a:t>
            </a:r>
            <a:r>
              <a:rPr lang="ro-RO" sz="1800" b="1" dirty="0">
                <a:ea typeface="Calibri" panose="020F0502020204030204" pitchFamily="34" charset="0"/>
                <a:cs typeface="Calibri" panose="020F0502020204030204" pitchFamily="34" charset="0"/>
              </a:rPr>
              <a:t>un proces de realizare a unei conexiuni permanente între două piese </a:t>
            </a:r>
            <a:r>
              <a:rPr lang="ro-RO" sz="1800" dirty="0">
                <a:ea typeface="Calibri" panose="020F0502020204030204" pitchFamily="34" charset="0"/>
                <a:cs typeface="Calibri" panose="020F0502020204030204" pitchFamily="34" charset="0"/>
              </a:rPr>
              <a:t>(de obicei conducte sau cabluri) prin aplicarea unei forțe mecanice care deformează racordul (fitingul) sau manșonul în jurul conductei, asigurând astfel </a:t>
            </a:r>
            <a:r>
              <a:rPr lang="ro-RO" sz="1800" b="1" dirty="0">
                <a:ea typeface="Calibri" panose="020F0502020204030204" pitchFamily="34" charset="0"/>
                <a:cs typeface="Calibri" panose="020F0502020204030204" pitchFamily="34" charset="0"/>
              </a:rPr>
              <a:t>o legătură etanșă și solidă</a:t>
            </a:r>
            <a:r>
              <a:rPr lang="ro-RO" sz="1800" dirty="0">
                <a:ea typeface="Calibri" panose="020F0502020204030204" pitchFamily="34" charset="0"/>
                <a:cs typeface="Calibri" panose="020F0502020204030204" pitchFamily="34" charset="0"/>
              </a:rPr>
              <a:t>. </a:t>
            </a:r>
            <a:r>
              <a:rPr lang="ro-RO" sz="1800" b="1" dirty="0">
                <a:ea typeface="Calibri" panose="020F0502020204030204" pitchFamily="34" charset="0"/>
                <a:cs typeface="Calibri" panose="020F0502020204030204" pitchFamily="34" charset="0"/>
              </a:rPr>
              <a:t>Racordul este presat </a:t>
            </a:r>
            <a:r>
              <a:rPr lang="ro-RO" sz="1800" b="1" u="sng" dirty="0">
                <a:ea typeface="Calibri" panose="020F0502020204030204" pitchFamily="34" charset="0"/>
                <a:cs typeface="Calibri" panose="020F0502020204030204" pitchFamily="34" charset="0"/>
              </a:rPr>
              <a:t>cu ajutorul unor scule speciale</a:t>
            </a:r>
            <a:r>
              <a:rPr lang="ro-RO" sz="1800" b="1" dirty="0">
                <a:ea typeface="Calibri" panose="020F0502020204030204" pitchFamily="34" charset="0"/>
                <a:cs typeface="Calibri" panose="020F0502020204030204" pitchFamily="34" charset="0"/>
              </a:rPr>
              <a:t> de sertizare </a:t>
            </a:r>
            <a:r>
              <a:rPr lang="ro-RO" sz="1800" dirty="0">
                <a:ea typeface="Calibri" panose="020F0502020204030204" pitchFamily="34" charset="0"/>
                <a:cs typeface="Calibri" panose="020F0502020204030204" pitchFamily="34" charset="0"/>
              </a:rPr>
              <a:t>(mașină de presare) care aplică </a:t>
            </a:r>
            <a:r>
              <a:rPr lang="ro-RO" sz="1800" u="sng" dirty="0">
                <a:ea typeface="Calibri" panose="020F0502020204030204" pitchFamily="34" charset="0"/>
                <a:cs typeface="Calibri" panose="020F0502020204030204" pitchFamily="34" charset="0"/>
              </a:rPr>
              <a:t>o presiune controlată</a:t>
            </a:r>
            <a:r>
              <a:rPr lang="ro-RO" sz="1800" dirty="0">
                <a:ea typeface="Calibri" panose="020F0502020204030204" pitchFamily="34" charset="0"/>
                <a:cs typeface="Calibri" panose="020F0502020204030204" pitchFamily="34" charset="0"/>
              </a:rPr>
              <a:t> pentru a realiza o îmbinare sigură și fiabilă</a:t>
            </a:r>
            <a:r>
              <a:rPr lang="en-US" sz="1800" dirty="0">
                <a:ea typeface="Calibri" panose="020F0502020204030204" pitchFamily="34" charset="0"/>
                <a:cs typeface="Calibri" panose="020F0502020204030204" pitchFamily="34" charset="0"/>
              </a:rPr>
              <a:t>.</a:t>
            </a:r>
            <a:endParaRPr lang="ro-RO" sz="1800" dirty="0">
              <a:ea typeface="Calibri" panose="020F0502020204030204" pitchFamily="34" charset="0"/>
              <a:cs typeface="Calibri" panose="020F0502020204030204" pitchFamily="34" charset="0"/>
            </a:endParaRPr>
          </a:p>
        </p:txBody>
      </p:sp>
      <p:pic>
        <p:nvPicPr>
          <p:cNvPr id="20" name="Substituent imagine 19" descr="Fundal abstract">
            <a:extLst>
              <a:ext uri="{FF2B5EF4-FFF2-40B4-BE49-F238E27FC236}">
                <a16:creationId xmlns:a16="http://schemas.microsoft.com/office/drawing/2014/main" id="{61169563-0C6E-483D-91B6-7AB8952A8FAF}"/>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a:stretch/>
        </p:blipFill>
        <p:spPr>
          <a:xfrm>
            <a:off x="0" y="680480"/>
            <a:ext cx="3288940" cy="1399070"/>
          </a:xfrm>
        </p:spPr>
      </p:pic>
      <p:sp>
        <p:nvSpPr>
          <p:cNvPr id="8" name="Substituent număr diapozitiv 7">
            <a:extLst>
              <a:ext uri="{FF2B5EF4-FFF2-40B4-BE49-F238E27FC236}">
                <a16:creationId xmlns:a16="http://schemas.microsoft.com/office/drawing/2014/main" id="{FE91C663-2D66-4255-91B4-906F720EB8BA}"/>
              </a:ext>
            </a:extLst>
          </p:cNvPr>
          <p:cNvSpPr>
            <a:spLocks noGrp="1"/>
          </p:cNvSpPr>
          <p:nvPr>
            <p:ph type="sldNum" sz="quarter" idx="12"/>
          </p:nvPr>
        </p:nvSpPr>
        <p:spPr/>
        <p:txBody>
          <a:bodyPr rtlCol="0"/>
          <a:lstStyle/>
          <a:p>
            <a:pPr rtl="0"/>
            <a:fld id="{8D581BC7-E183-40DB-AC97-C19EA4EB8894}" type="slidenum">
              <a:rPr lang="ro-RO" smtClean="0"/>
              <a:pPr/>
              <a:t>3</a:t>
            </a:fld>
            <a:endParaRPr lang="ro-RO" dirty="0"/>
          </a:p>
        </p:txBody>
      </p:sp>
      <p:sp>
        <p:nvSpPr>
          <p:cNvPr id="7" name="Substituent subsol 6">
            <a:extLst>
              <a:ext uri="{FF2B5EF4-FFF2-40B4-BE49-F238E27FC236}">
                <a16:creationId xmlns:a16="http://schemas.microsoft.com/office/drawing/2014/main" id="{80B83D80-B29B-48B9-9B34-76AD9399E64D}"/>
              </a:ext>
            </a:extLst>
          </p:cNvPr>
          <p:cNvSpPr>
            <a:spLocks noGrp="1"/>
          </p:cNvSpPr>
          <p:nvPr>
            <p:ph type="ftr" sz="quarter" idx="11"/>
          </p:nvPr>
        </p:nvSpPr>
        <p:spPr/>
        <p:txBody>
          <a:bodyPr rtlCol="0"/>
          <a:lstStyle/>
          <a:p>
            <a:pPr rtl="0"/>
            <a:r>
              <a:rPr lang="ro-RO" dirty="0"/>
              <a:t>Definiție</a:t>
            </a:r>
          </a:p>
        </p:txBody>
      </p:sp>
      <p:sp>
        <p:nvSpPr>
          <p:cNvPr id="6" name="Substituent dată 5">
            <a:extLst>
              <a:ext uri="{FF2B5EF4-FFF2-40B4-BE49-F238E27FC236}">
                <a16:creationId xmlns:a16="http://schemas.microsoft.com/office/drawing/2014/main" id="{5EC88EDC-DE1B-4E22-AB2A-B461D5C81354}"/>
              </a:ext>
            </a:extLst>
          </p:cNvPr>
          <p:cNvSpPr>
            <a:spLocks noGrp="1"/>
          </p:cNvSpPr>
          <p:nvPr>
            <p:ph type="dt" sz="half" idx="10"/>
          </p:nvPr>
        </p:nvSpPr>
        <p:spPr/>
        <p:txBody>
          <a:bodyPr rtlCol="0"/>
          <a:lstStyle/>
          <a:p>
            <a:pPr rtl="0"/>
            <a:r>
              <a:rPr lang="en-US" dirty="0"/>
              <a:t>15.10.2025</a:t>
            </a:r>
            <a:endParaRPr lang="ro-RO" dirty="0"/>
          </a:p>
        </p:txBody>
      </p:sp>
      <p:sp>
        <p:nvSpPr>
          <p:cNvPr id="9" name="CasetăText 8">
            <a:extLst>
              <a:ext uri="{FF2B5EF4-FFF2-40B4-BE49-F238E27FC236}">
                <a16:creationId xmlns:a16="http://schemas.microsoft.com/office/drawing/2014/main" id="{FF2FC008-FAEE-AA28-38F6-4C9B348C9B9F}"/>
              </a:ext>
            </a:extLst>
          </p:cNvPr>
          <p:cNvSpPr txBox="1"/>
          <p:nvPr/>
        </p:nvSpPr>
        <p:spPr>
          <a:xfrm>
            <a:off x="7327231" y="4690072"/>
            <a:ext cx="3532469"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1 Tipuri de conducte îmbinate prin sertizare [</a:t>
            </a:r>
            <a:r>
              <a:rPr lang="ro-RO" b="1" dirty="0">
                <a:solidFill>
                  <a:schemeClr val="bg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viega.com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 </a:t>
            </a:r>
            <a:endParaRPr lang="ro-RO" dirty="0">
              <a:solidFill>
                <a:schemeClr val="bg2"/>
              </a:solidFill>
            </a:endParaRPr>
          </a:p>
        </p:txBody>
      </p:sp>
      <p:pic>
        <p:nvPicPr>
          <p:cNvPr id="13" name="Picture 12">
            <a:extLst>
              <a:ext uri="{FF2B5EF4-FFF2-40B4-BE49-F238E27FC236}">
                <a16:creationId xmlns:a16="http://schemas.microsoft.com/office/drawing/2014/main" id="{466EA8D2-C136-87A4-19FD-8DDD072B1CBE}"/>
              </a:ext>
            </a:extLst>
          </p:cNvPr>
          <p:cNvPicPr>
            <a:picLocks noChangeAspect="1"/>
          </p:cNvPicPr>
          <p:nvPr/>
        </p:nvPicPr>
        <p:blipFill>
          <a:blip r:embed="rId6"/>
          <a:stretch>
            <a:fillRect/>
          </a:stretch>
        </p:blipFill>
        <p:spPr>
          <a:xfrm>
            <a:off x="6518499" y="441617"/>
            <a:ext cx="5149934" cy="41199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051119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CD4CD6D0-1850-C948-1AF6-8D3ED7D65A6F}"/>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dirty="0"/>
              <a:t>15.10.2025</a:t>
            </a:r>
            <a:endParaRPr lang="ro-RO" noProof="0" dirty="0"/>
          </a:p>
        </p:txBody>
      </p:sp>
      <p:sp>
        <p:nvSpPr>
          <p:cNvPr id="4" name="Substituent număr diapozitiv 3">
            <a:extLst>
              <a:ext uri="{FF2B5EF4-FFF2-40B4-BE49-F238E27FC236}">
                <a16:creationId xmlns:a16="http://schemas.microsoft.com/office/drawing/2014/main" id="{E998B441-EC57-43B0-84EE-38C439789DC3}"/>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30</a:t>
            </a:fld>
            <a:endParaRPr lang="ro-RO" noProof="0"/>
          </a:p>
        </p:txBody>
      </p:sp>
      <p:sp>
        <p:nvSpPr>
          <p:cNvPr id="16" name="CasetăText 15">
            <a:extLst>
              <a:ext uri="{FF2B5EF4-FFF2-40B4-BE49-F238E27FC236}">
                <a16:creationId xmlns:a16="http://schemas.microsoft.com/office/drawing/2014/main" id="{A809723F-44EE-2426-5DD9-5B68AD5D7B34}"/>
              </a:ext>
            </a:extLst>
          </p:cNvPr>
          <p:cNvSpPr txBox="1"/>
          <p:nvPr/>
        </p:nvSpPr>
        <p:spPr>
          <a:xfrm>
            <a:off x="3348009" y="5509388"/>
            <a:ext cx="6119933" cy="369332"/>
          </a:xfrm>
          <a:prstGeom prst="rect">
            <a:avLst/>
          </a:prstGeom>
          <a:noFill/>
        </p:spPr>
        <p:txBody>
          <a:bodyPr wrap="square">
            <a:spAutoFit/>
          </a:bodyPr>
          <a:lstStyle/>
          <a:p>
            <a:pPr algn="ctr"/>
            <a:r>
              <a:rPr lang="ro-RO" b="1" dirty="0">
                <a:solidFill>
                  <a:schemeClr val="tx2"/>
                </a:solidFill>
                <a:ea typeface="Calibri" panose="020F0502020204030204" pitchFamily="34" charset="0"/>
                <a:cs typeface="Calibri" panose="020F0502020204030204" pitchFamily="34" charset="0"/>
              </a:rPr>
              <a:t>Video 5 Îmbinarea conductelor din PE-</a:t>
            </a:r>
            <a:r>
              <a:rPr lang="ro-RO" b="1" dirty="0" err="1">
                <a:solidFill>
                  <a:schemeClr val="tx2"/>
                </a:solidFill>
                <a:ea typeface="Calibri" panose="020F0502020204030204" pitchFamily="34" charset="0"/>
                <a:cs typeface="Calibri" panose="020F0502020204030204" pitchFamily="34" charset="0"/>
              </a:rPr>
              <a:t>Xa</a:t>
            </a:r>
            <a:r>
              <a:rPr lang="ro-RO" b="1" dirty="0">
                <a:solidFill>
                  <a:schemeClr val="tx2"/>
                </a:solidFill>
                <a:ea typeface="Calibri" panose="020F0502020204030204" pitchFamily="34" charset="0"/>
                <a:cs typeface="Calibri" panose="020F0502020204030204" pitchFamily="34" charset="0"/>
              </a:rPr>
              <a:t> [</a:t>
            </a:r>
            <a:r>
              <a:rPr lang="ro-RO" b="1" dirty="0">
                <a:solidFill>
                  <a:schemeClr val="tx2"/>
                </a:solidFill>
                <a:ea typeface="Calibri" panose="020F0502020204030204" pitchFamily="34" charset="0"/>
                <a:cs typeface="Calibri" panose="020F0502020204030204" pitchFamily="34" charset="0"/>
                <a:hlinkClick r:id="rId3"/>
              </a:rPr>
              <a:t>www.youtube.com</a:t>
            </a:r>
            <a:r>
              <a:rPr lang="en-US" b="1" dirty="0">
                <a:solidFill>
                  <a:schemeClr val="tx2"/>
                </a:solidFill>
                <a:ea typeface="Calibri" panose="020F0502020204030204" pitchFamily="34" charset="0"/>
                <a:cs typeface="Calibri" panose="020F0502020204030204" pitchFamily="34" charset="0"/>
              </a:rPr>
              <a:t>]</a:t>
            </a:r>
            <a:endParaRPr lang="ro-RO" dirty="0"/>
          </a:p>
        </p:txBody>
      </p:sp>
      <p:sp>
        <p:nvSpPr>
          <p:cNvPr id="6" name="Substituent subsol 2">
            <a:extLst>
              <a:ext uri="{FF2B5EF4-FFF2-40B4-BE49-F238E27FC236}">
                <a16:creationId xmlns:a16="http://schemas.microsoft.com/office/drawing/2014/main" id="{0E47F5F2-E27D-EF6E-AE8A-9692619EFDCF}"/>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Îmbinarea conductelor din PE-</a:t>
            </a:r>
            <a:r>
              <a:rPr lang="ro-RO" dirty="0" err="1"/>
              <a:t>Xa</a:t>
            </a:r>
            <a:endParaRPr lang="ro-RO" noProof="0" dirty="0"/>
          </a:p>
        </p:txBody>
      </p:sp>
      <p:pic>
        <p:nvPicPr>
          <p:cNvPr id="8" name="Media online 7" title="Expandare Q&amp;E de 9,9 mm cu Milwaukee M12">
            <a:hlinkClick r:id="" action="ppaction://media"/>
            <a:extLst>
              <a:ext uri="{FF2B5EF4-FFF2-40B4-BE49-F238E27FC236}">
                <a16:creationId xmlns:a16="http://schemas.microsoft.com/office/drawing/2014/main" id="{B8F80BFA-96BF-9787-89DC-F1633F029717}"/>
              </a:ext>
            </a:extLst>
          </p:cNvPr>
          <p:cNvPicPr>
            <a:picLocks noRot="1" noChangeAspect="1"/>
          </p:cNvPicPr>
          <p:nvPr>
            <a:videoFile r:link="rId1"/>
          </p:nvPr>
        </p:nvPicPr>
        <p:blipFill>
          <a:blip r:embed="rId4"/>
          <a:stretch>
            <a:fillRect/>
          </a:stretch>
        </p:blipFill>
        <p:spPr>
          <a:xfrm>
            <a:off x="1762091" y="524819"/>
            <a:ext cx="8667818" cy="4893488"/>
          </a:xfrm>
          <a:prstGeom prst="rect">
            <a:avLst/>
          </a:prstGeom>
        </p:spPr>
      </p:pic>
    </p:spTree>
    <p:extLst>
      <p:ext uri="{BB962C8B-B14F-4D97-AF65-F5344CB8AC3E}">
        <p14:creationId xmlns:p14="http://schemas.microsoft.com/office/powerpoint/2010/main" val="34655746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CD4CD6D0-1850-C948-1AF6-8D3ED7D65A6F}"/>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dirty="0"/>
              <a:t>15.10.2025</a:t>
            </a:r>
            <a:endParaRPr lang="ro-RO" noProof="0" dirty="0"/>
          </a:p>
        </p:txBody>
      </p:sp>
      <p:sp>
        <p:nvSpPr>
          <p:cNvPr id="4" name="Substituent număr diapozitiv 3">
            <a:extLst>
              <a:ext uri="{FF2B5EF4-FFF2-40B4-BE49-F238E27FC236}">
                <a16:creationId xmlns:a16="http://schemas.microsoft.com/office/drawing/2014/main" id="{E998B441-EC57-43B0-84EE-38C439789DC3}"/>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31</a:t>
            </a:fld>
            <a:endParaRPr lang="ro-RO" noProof="0"/>
          </a:p>
        </p:txBody>
      </p:sp>
      <p:sp>
        <p:nvSpPr>
          <p:cNvPr id="16" name="CasetăText 15">
            <a:extLst>
              <a:ext uri="{FF2B5EF4-FFF2-40B4-BE49-F238E27FC236}">
                <a16:creationId xmlns:a16="http://schemas.microsoft.com/office/drawing/2014/main" id="{A809723F-44EE-2426-5DD9-5B68AD5D7B34}"/>
              </a:ext>
            </a:extLst>
          </p:cNvPr>
          <p:cNvSpPr txBox="1"/>
          <p:nvPr/>
        </p:nvSpPr>
        <p:spPr>
          <a:xfrm>
            <a:off x="778643" y="680480"/>
            <a:ext cx="10575157" cy="4801314"/>
          </a:xfrm>
          <a:prstGeom prst="rect">
            <a:avLst/>
          </a:prstGeom>
          <a:noFill/>
        </p:spPr>
        <p:txBody>
          <a:bodyPr wrap="square">
            <a:spAutoFit/>
          </a:bodyPr>
          <a:lstStyle/>
          <a:p>
            <a:r>
              <a:rPr lang="ro-RO" b="1" u="sng" dirty="0">
                <a:solidFill>
                  <a:schemeClr val="bg2"/>
                </a:solidFill>
                <a:ea typeface="Calibri" panose="020F0502020204030204" pitchFamily="34" charset="0"/>
                <a:cs typeface="Calibri" panose="020F0502020204030204" pitchFamily="34" charset="0"/>
              </a:rPr>
              <a:t>Concluzii</a:t>
            </a:r>
            <a:r>
              <a:rPr lang="ro-RO" b="1" dirty="0">
                <a:solidFill>
                  <a:schemeClr val="bg2"/>
                </a:solidFill>
                <a:ea typeface="Calibri" panose="020F0502020204030204" pitchFamily="34" charset="0"/>
                <a:cs typeface="Calibri" panose="020F0502020204030204" pitchFamily="34" charset="0"/>
              </a:rPr>
              <a:t>:</a:t>
            </a:r>
            <a:endParaRPr lang="en-US" b="1" dirty="0">
              <a:solidFill>
                <a:schemeClr val="bg2"/>
              </a:solidFill>
              <a:ea typeface="Calibri" panose="020F0502020204030204" pitchFamily="34" charset="0"/>
              <a:cs typeface="Calibri" panose="020F0502020204030204" pitchFamily="34" charset="0"/>
            </a:endParaRPr>
          </a:p>
          <a:p>
            <a:endParaRPr lang="ro-RO" b="1" dirty="0">
              <a:solidFill>
                <a:schemeClr val="bg2"/>
              </a:solidFill>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ro-RO" b="1" dirty="0">
                <a:solidFill>
                  <a:schemeClr val="tx2"/>
                </a:solidFill>
              </a:rPr>
              <a:t>Îmbinarea prin presare</a:t>
            </a:r>
            <a:r>
              <a:rPr lang="ro-RO" dirty="0"/>
              <a:t> este mai rapidă și ideală pentru proiectele care necesită instalare rapidă și ușoară verificare.</a:t>
            </a:r>
          </a:p>
          <a:p>
            <a:pPr algn="just">
              <a:buFont typeface="Arial" panose="020B0604020202020204" pitchFamily="34" charset="0"/>
              <a:buChar char="•"/>
            </a:pPr>
            <a:endParaRPr lang="ro-RO" dirty="0"/>
          </a:p>
          <a:p>
            <a:pPr marL="285750" indent="-285750" algn="just">
              <a:buFont typeface="Arial" panose="020B0604020202020204" pitchFamily="34" charset="0"/>
              <a:buChar char="•"/>
            </a:pPr>
            <a:r>
              <a:rPr lang="ro-RO" b="1" dirty="0">
                <a:solidFill>
                  <a:schemeClr val="tx2"/>
                </a:solidFill>
              </a:rPr>
              <a:t>Îmbinarea prin expandare cu memoria formei</a:t>
            </a:r>
            <a:r>
              <a:rPr lang="ro-RO" dirty="0">
                <a:solidFill>
                  <a:schemeClr val="tx2"/>
                </a:solidFill>
              </a:rPr>
              <a:t> </a:t>
            </a:r>
            <a:r>
              <a:rPr lang="ro-RO" dirty="0"/>
              <a:t>oferă o durabilitate excelentă, fiind foarte sigură și recomandată pentru aplicații care necesită o fiabilitate extremă pe termen lung, mai ales în sistemele de apă potabilă sau încălzire.</a:t>
            </a:r>
          </a:p>
          <a:p>
            <a:pPr algn="just"/>
            <a:endParaRPr lang="ro-RO" dirty="0"/>
          </a:p>
          <a:p>
            <a:pPr marL="285750" indent="-285750" algn="just">
              <a:buFont typeface="Arial" panose="020B0604020202020204" pitchFamily="34" charset="0"/>
              <a:buChar char="•"/>
            </a:pPr>
            <a:r>
              <a:rPr lang="ro-RO" dirty="0"/>
              <a:t>Estimarea costurilor pentru îmbinarea conductelor prin </a:t>
            </a:r>
            <a:r>
              <a:rPr lang="ro-RO" b="1" dirty="0"/>
              <a:t>presare</a:t>
            </a:r>
            <a:r>
              <a:rPr lang="ro-RO" dirty="0"/>
              <a:t> și </a:t>
            </a:r>
            <a:r>
              <a:rPr lang="ro-RO" b="1" dirty="0"/>
              <a:t>expandare cu memoria formei</a:t>
            </a:r>
            <a:r>
              <a:rPr lang="ro-RO" dirty="0"/>
              <a:t> poate varia semnificativ în funcție de mai mulți factori, cum ar fi mărimea proiectului, brandul sculelor și fitingurilor, regiunea și disponibilitatea materialelor. Uneltele pentru presare sunt, în general, mai costisitoare decât cele pentru expandare.</a:t>
            </a:r>
            <a:r>
              <a:rPr lang="en-US" dirty="0"/>
              <a:t> </a:t>
            </a:r>
            <a:r>
              <a:rPr lang="ro-RO" dirty="0"/>
              <a:t>Costurile </a:t>
            </a:r>
            <a:r>
              <a:rPr lang="en-US" dirty="0"/>
              <a:t>legate de </a:t>
            </a:r>
            <a:r>
              <a:rPr lang="ro-RO" dirty="0"/>
              <a:t>fitinguri</a:t>
            </a:r>
            <a:r>
              <a:rPr lang="en-US" dirty="0"/>
              <a:t> sunt s</a:t>
            </a:r>
            <a:r>
              <a:rPr lang="ro-RO" dirty="0" err="1"/>
              <a:t>imilar</a:t>
            </a:r>
            <a:r>
              <a:rPr lang="en-US" dirty="0"/>
              <a:t>e</a:t>
            </a:r>
            <a:r>
              <a:rPr lang="ro-RO" dirty="0"/>
              <a:t> pentru ambele metode, dar pot varia ușor în funcție de material (PPSU sau alamă).</a:t>
            </a:r>
          </a:p>
          <a:p>
            <a:pPr marL="285750" indent="-285750" algn="just">
              <a:buFont typeface="Arial" panose="020B0604020202020204" pitchFamily="34" charset="0"/>
              <a:buChar char="•"/>
            </a:pPr>
            <a:endParaRPr lang="ro-RO" dirty="0"/>
          </a:p>
          <a:p>
            <a:pPr marL="285750" indent="-285750" algn="just">
              <a:buFont typeface="Arial" panose="020B0604020202020204" pitchFamily="34" charset="0"/>
              <a:buChar char="•"/>
            </a:pPr>
            <a:r>
              <a:rPr lang="ro-RO" dirty="0"/>
              <a:t>Alegerea între cele două metode depinde de nevoile specifice ale proiectului, costuri și disponibilitatea sculelor.</a:t>
            </a:r>
          </a:p>
        </p:txBody>
      </p:sp>
      <p:sp>
        <p:nvSpPr>
          <p:cNvPr id="6" name="Substituent subsol 2">
            <a:extLst>
              <a:ext uri="{FF2B5EF4-FFF2-40B4-BE49-F238E27FC236}">
                <a16:creationId xmlns:a16="http://schemas.microsoft.com/office/drawing/2014/main" id="{0E47F5F2-E27D-EF6E-AE8A-9692619EFDCF}"/>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Îmbinarea conductelor din PE-</a:t>
            </a:r>
            <a:r>
              <a:rPr lang="ro-RO" dirty="0" err="1"/>
              <a:t>Xa</a:t>
            </a:r>
            <a:endParaRPr lang="ro-RO" noProof="0" dirty="0"/>
          </a:p>
        </p:txBody>
      </p:sp>
    </p:spTree>
    <p:extLst>
      <p:ext uri="{BB962C8B-B14F-4D97-AF65-F5344CB8AC3E}">
        <p14:creationId xmlns:p14="http://schemas.microsoft.com/office/powerpoint/2010/main" val="24352060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CD4CD6D0-1850-C948-1AF6-8D3ED7D65A6F}"/>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dirty="0"/>
              <a:t>15.10.2025</a:t>
            </a:r>
            <a:endParaRPr lang="ro-RO" noProof="0" dirty="0"/>
          </a:p>
        </p:txBody>
      </p:sp>
      <p:sp>
        <p:nvSpPr>
          <p:cNvPr id="4" name="Substituent număr diapozitiv 3">
            <a:extLst>
              <a:ext uri="{FF2B5EF4-FFF2-40B4-BE49-F238E27FC236}">
                <a16:creationId xmlns:a16="http://schemas.microsoft.com/office/drawing/2014/main" id="{E998B441-EC57-43B0-84EE-38C439789DC3}"/>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32</a:t>
            </a:fld>
            <a:endParaRPr lang="ro-RO" noProof="0"/>
          </a:p>
        </p:txBody>
      </p:sp>
      <p:sp>
        <p:nvSpPr>
          <p:cNvPr id="6" name="Substituent subsol 2">
            <a:extLst>
              <a:ext uri="{FF2B5EF4-FFF2-40B4-BE49-F238E27FC236}">
                <a16:creationId xmlns:a16="http://schemas.microsoft.com/office/drawing/2014/main" id="{0E47F5F2-E27D-EF6E-AE8A-9692619EFDCF}"/>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Întrebări de sinteză</a:t>
            </a:r>
            <a:endParaRPr lang="ro-RO" noProof="0" dirty="0"/>
          </a:p>
        </p:txBody>
      </p:sp>
      <p:sp>
        <p:nvSpPr>
          <p:cNvPr id="3" name="Substituent text 2">
            <a:extLst>
              <a:ext uri="{FF2B5EF4-FFF2-40B4-BE49-F238E27FC236}">
                <a16:creationId xmlns:a16="http://schemas.microsoft.com/office/drawing/2014/main" id="{76462084-18F4-2655-3A88-71E975A93144}"/>
              </a:ext>
            </a:extLst>
          </p:cNvPr>
          <p:cNvSpPr txBox="1">
            <a:spLocks/>
          </p:cNvSpPr>
          <p:nvPr/>
        </p:nvSpPr>
        <p:spPr>
          <a:xfrm>
            <a:off x="795714" y="476199"/>
            <a:ext cx="10600572" cy="49615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Aft>
                <a:spcPts val="1200"/>
              </a:spcAft>
              <a:buClr>
                <a:schemeClr val="tx2"/>
              </a:buClr>
              <a:buNone/>
            </a:pPr>
            <a:r>
              <a:rPr lang="ro-RO" b="1" u="sng" dirty="0">
                <a:solidFill>
                  <a:schemeClr val="tx2"/>
                </a:solidFill>
              </a:rPr>
              <a:t>Î</a:t>
            </a:r>
            <a:r>
              <a:rPr lang="en-US" b="1" u="sng" dirty="0" err="1">
                <a:solidFill>
                  <a:schemeClr val="tx2"/>
                </a:solidFill>
              </a:rPr>
              <a:t>ntreb</a:t>
            </a:r>
            <a:r>
              <a:rPr lang="ro-RO" b="1" u="sng" dirty="0" err="1">
                <a:solidFill>
                  <a:schemeClr val="tx2"/>
                </a:solidFill>
              </a:rPr>
              <a:t>ări</a:t>
            </a:r>
            <a:r>
              <a:rPr lang="ro-RO" b="1" u="sng" dirty="0">
                <a:solidFill>
                  <a:schemeClr val="tx2"/>
                </a:solidFill>
              </a:rPr>
              <a:t> de sinteză</a:t>
            </a:r>
            <a:r>
              <a:rPr lang="ro-RO" b="1" dirty="0">
                <a:solidFill>
                  <a:schemeClr val="tx2"/>
                </a:solidFill>
              </a:rPr>
              <a:t>:</a:t>
            </a:r>
            <a:endParaRPr lang="en-US" b="1" dirty="0">
              <a:solidFill>
                <a:schemeClr val="tx2"/>
              </a:solidFill>
            </a:endParaRPr>
          </a:p>
          <a:p>
            <a:pPr marL="342900" indent="-342900" algn="just">
              <a:buClr>
                <a:schemeClr val="tx2"/>
              </a:buClr>
              <a:buFont typeface="Arial" panose="020B0604020202020204" pitchFamily="34" charset="0"/>
              <a:buAutoNum type="arabicPeriod"/>
            </a:pPr>
            <a:r>
              <a:rPr lang="ro-RO" b="1" dirty="0"/>
              <a:t>Cum se poate defini îmbinarea prin presare la rece ? Mai poate avea și o altă denumire ?</a:t>
            </a:r>
          </a:p>
          <a:p>
            <a:pPr marL="342900" indent="-342900" algn="just">
              <a:buClr>
                <a:schemeClr val="tx2"/>
              </a:buClr>
              <a:buFont typeface="Arial" panose="020B0604020202020204" pitchFamily="34" charset="0"/>
              <a:buAutoNum type="arabicPeriod"/>
            </a:pPr>
            <a:endParaRPr lang="ro-RO" b="1" dirty="0"/>
          </a:p>
          <a:p>
            <a:pPr marL="342900" indent="-342900" algn="just">
              <a:buClr>
                <a:schemeClr val="tx2"/>
              </a:buClr>
              <a:buFont typeface="Arial" panose="020B0604020202020204" pitchFamily="34" charset="0"/>
              <a:buAutoNum type="arabicPeriod"/>
            </a:pPr>
            <a:r>
              <a:rPr lang="ro-RO" b="1" dirty="0">
                <a:ea typeface="Calibri" panose="020F0502020204030204" pitchFamily="34" charset="0"/>
                <a:cs typeface="Calibri" panose="020F0502020204030204" pitchFamily="34" charset="0"/>
              </a:rPr>
              <a:t>Care sunt tipurile de conducte (</a:t>
            </a:r>
            <a:r>
              <a:rPr lang="ro-RO" b="1" dirty="0" err="1">
                <a:ea typeface="Calibri" panose="020F0502020204030204" pitchFamily="34" charset="0"/>
                <a:cs typeface="Calibri" panose="020F0502020204030204" pitchFamily="34" charset="0"/>
              </a:rPr>
              <a:t>d.p.d.v</a:t>
            </a:r>
            <a:r>
              <a:rPr lang="ro-RO" b="1" dirty="0">
                <a:ea typeface="Calibri" panose="020F0502020204030204" pitchFamily="34" charset="0"/>
                <a:cs typeface="Calibri" panose="020F0502020204030204" pitchFamily="34" charset="0"/>
              </a:rPr>
              <a:t> a materialului din care sunt confecționate) care se pot îmbina prin presare ?</a:t>
            </a:r>
          </a:p>
          <a:p>
            <a:pPr marL="342900" indent="-342900" algn="just">
              <a:buClr>
                <a:schemeClr val="tx2"/>
              </a:buClr>
              <a:buFont typeface="Arial" panose="020B0604020202020204" pitchFamily="34" charset="0"/>
              <a:buAutoNum type="arabicPeriod"/>
            </a:pPr>
            <a:endParaRPr lang="ro-RO" b="1" dirty="0">
              <a:ea typeface="Calibri" panose="020F0502020204030204" pitchFamily="34" charset="0"/>
              <a:cs typeface="Calibri" panose="020F0502020204030204" pitchFamily="34" charset="0"/>
            </a:endParaRPr>
          </a:p>
          <a:p>
            <a:pPr marL="342900" indent="-342900" algn="just">
              <a:buClr>
                <a:schemeClr val="tx2"/>
              </a:buClr>
              <a:buFont typeface="Arial" panose="020B0604020202020204" pitchFamily="34" charset="0"/>
              <a:buAutoNum type="arabicPeriod"/>
            </a:pPr>
            <a:r>
              <a:rPr lang="ro-RO" b="1" dirty="0">
                <a:ea typeface="Calibri" panose="020F0502020204030204" pitchFamily="34" charset="0"/>
                <a:cs typeface="Calibri" panose="020F0502020204030204" pitchFamily="34" charset="0"/>
              </a:rPr>
              <a:t>Care sunt tipurile de garnituri ce se utilizează la îmbinările nedemontabile prin presare ? Care dintre ele rezistă la o temperatură mai mare ?</a:t>
            </a:r>
          </a:p>
          <a:p>
            <a:pPr marL="342900" indent="-342900" algn="just">
              <a:buClr>
                <a:schemeClr val="tx2"/>
              </a:buClr>
              <a:buFont typeface="Arial" panose="020B0604020202020204" pitchFamily="34" charset="0"/>
              <a:buAutoNum type="arabicPeriod"/>
            </a:pPr>
            <a:endParaRPr lang="ro-RO" b="1" dirty="0">
              <a:ea typeface="Calibri" panose="020F0502020204030204" pitchFamily="34" charset="0"/>
              <a:cs typeface="Calibri" panose="020F0502020204030204" pitchFamily="34" charset="0"/>
            </a:endParaRPr>
          </a:p>
          <a:p>
            <a:pPr marL="342900" indent="-342900" algn="just">
              <a:buClr>
                <a:schemeClr val="tx2"/>
              </a:buClr>
              <a:buFont typeface="Arial" panose="020B0604020202020204" pitchFamily="34" charset="0"/>
              <a:buAutoNum type="arabicPeriod"/>
            </a:pPr>
            <a:r>
              <a:rPr lang="ro-RO" b="1" dirty="0">
                <a:ea typeface="Calibri" panose="020F0502020204030204" pitchFamily="34" charset="0"/>
                <a:cs typeface="Calibri" panose="020F0502020204030204" pitchFamily="34" charset="0"/>
              </a:rPr>
              <a:t>La ce specialități de instalații se pot utiliza îmbinările prin presare ?</a:t>
            </a:r>
          </a:p>
          <a:p>
            <a:pPr marL="342900" indent="-342900" algn="just">
              <a:buClr>
                <a:schemeClr val="tx2"/>
              </a:buClr>
              <a:buFont typeface="Arial" panose="020B0604020202020204" pitchFamily="34" charset="0"/>
              <a:buAutoNum type="arabicPeriod"/>
            </a:pPr>
            <a:endParaRPr lang="ro-RO" b="1" dirty="0">
              <a:ea typeface="Calibri" panose="020F0502020204030204" pitchFamily="34" charset="0"/>
              <a:cs typeface="Calibri" panose="020F0502020204030204" pitchFamily="34" charset="0"/>
            </a:endParaRPr>
          </a:p>
          <a:p>
            <a:pPr marL="342900" indent="-342900" algn="just">
              <a:buClr>
                <a:schemeClr val="tx2"/>
              </a:buClr>
              <a:buFont typeface="Arial" panose="020B0604020202020204" pitchFamily="34" charset="0"/>
              <a:buAutoNum type="arabicPeriod"/>
            </a:pPr>
            <a:r>
              <a:rPr lang="ro-RO" b="1" dirty="0">
                <a:ea typeface="Calibri" panose="020F0502020204030204" pitchFamily="34" charset="0"/>
                <a:cs typeface="Calibri" panose="020F0502020204030204" pitchFamily="34" charset="0"/>
              </a:rPr>
              <a:t>De la ce diametre se utilizează inele de presare pentru realizarea îmbinărilor nedemontabile ?</a:t>
            </a:r>
          </a:p>
          <a:p>
            <a:pPr marL="342900" indent="-342900" algn="just">
              <a:buClr>
                <a:schemeClr val="tx2"/>
              </a:buClr>
              <a:buFont typeface="Arial" panose="020B0604020202020204" pitchFamily="34" charset="0"/>
              <a:buAutoNum type="arabicPeriod"/>
            </a:pPr>
            <a:endParaRPr lang="ro-RO" b="1" dirty="0">
              <a:ea typeface="Calibri" panose="020F0502020204030204" pitchFamily="34" charset="0"/>
              <a:cs typeface="Calibri" panose="020F0502020204030204" pitchFamily="34" charset="0"/>
            </a:endParaRPr>
          </a:p>
          <a:p>
            <a:pPr marL="342900" indent="-342900" algn="just">
              <a:buClr>
                <a:schemeClr val="tx2"/>
              </a:buClr>
              <a:buFont typeface="Arial" panose="020B0604020202020204" pitchFamily="34" charset="0"/>
              <a:buAutoNum type="arabicPeriod"/>
            </a:pPr>
            <a:r>
              <a:rPr lang="ro-RO" b="1" dirty="0">
                <a:ea typeface="Calibri" panose="020F0502020204030204" pitchFamily="34" charset="0"/>
                <a:cs typeface="Calibri" panose="020F0502020204030204" pitchFamily="34" charset="0"/>
              </a:rPr>
              <a:t>Ce înțelegeți prin polietilenă reticulată ?</a:t>
            </a:r>
          </a:p>
          <a:p>
            <a:pPr marL="342900" indent="-342900" algn="just">
              <a:buClr>
                <a:schemeClr val="tx2"/>
              </a:buClr>
              <a:buFont typeface="Arial" panose="020B0604020202020204" pitchFamily="34" charset="0"/>
              <a:buAutoNum type="arabicPeriod"/>
            </a:pPr>
            <a:endParaRPr lang="ro-RO" b="1" dirty="0">
              <a:solidFill>
                <a:schemeClr val="tx2"/>
              </a:solidFill>
              <a:ea typeface="Calibri" panose="020F0502020204030204" pitchFamily="34" charset="0"/>
              <a:cs typeface="Calibri" panose="020F0502020204030204" pitchFamily="34" charset="0"/>
            </a:endParaRPr>
          </a:p>
          <a:p>
            <a:pPr marL="342900" indent="-342900" algn="just">
              <a:buClr>
                <a:schemeClr val="tx2"/>
              </a:buClr>
              <a:buFont typeface="Arial" panose="020B0604020202020204" pitchFamily="34" charset="0"/>
              <a:buAutoNum type="arabicPeriod"/>
            </a:pPr>
            <a:endParaRPr lang="ro-RO" b="1" dirty="0">
              <a:solidFill>
                <a:schemeClr val="tx2"/>
              </a:solidFill>
              <a:ea typeface="Calibri" panose="020F0502020204030204" pitchFamily="34" charset="0"/>
              <a:cs typeface="Calibri" panose="020F0502020204030204" pitchFamily="34" charset="0"/>
            </a:endParaRPr>
          </a:p>
          <a:p>
            <a:pPr marL="342900" indent="-342900">
              <a:buClr>
                <a:schemeClr val="tx2"/>
              </a:buClr>
              <a:buFont typeface="Arial" panose="020B0604020202020204" pitchFamily="34" charset="0"/>
              <a:buAutoNum type="arabicPeriod"/>
            </a:pPr>
            <a:endParaRPr lang="ro-RO" b="1" dirty="0">
              <a:solidFill>
                <a:schemeClr val="tx2"/>
              </a:solidFill>
            </a:endParaRPr>
          </a:p>
          <a:p>
            <a:pPr marL="342900" indent="-342900">
              <a:buFont typeface="Arial" panose="020B0604020202020204" pitchFamily="34" charset="0"/>
              <a:buAutoNum type="arabicPeriod"/>
            </a:pPr>
            <a:endParaRPr lang="ro-RO" dirty="0"/>
          </a:p>
          <a:p>
            <a:pPr marL="342900" indent="-342900">
              <a:buFont typeface="Arial" panose="020B0604020202020204" pitchFamily="34" charset="0"/>
              <a:buAutoNum type="arabicPeriod"/>
            </a:pPr>
            <a:endParaRPr lang="ro-RO" dirty="0"/>
          </a:p>
          <a:p>
            <a:endParaRPr lang="ro-RO" dirty="0"/>
          </a:p>
          <a:p>
            <a:pPr marL="342900" indent="-342900">
              <a:buFont typeface="Arial" panose="020B0604020202020204" pitchFamily="34" charset="0"/>
              <a:buAutoNum type="arabicPeriod"/>
            </a:pPr>
            <a:endParaRPr lang="ro-RO" dirty="0"/>
          </a:p>
          <a:p>
            <a:pPr marL="342900" indent="-342900">
              <a:buFont typeface="Arial" panose="020B0604020202020204" pitchFamily="34" charset="0"/>
              <a:buAutoNum type="arabicPeriod"/>
            </a:pPr>
            <a:endParaRPr lang="ro-RO" dirty="0"/>
          </a:p>
          <a:p>
            <a:pPr marL="342900" indent="-342900">
              <a:buFont typeface="Arial" panose="020B0604020202020204" pitchFamily="34" charset="0"/>
              <a:buAutoNum type="arabicPeriod"/>
            </a:pPr>
            <a:endParaRPr lang="ro-RO" dirty="0"/>
          </a:p>
        </p:txBody>
      </p:sp>
    </p:spTree>
    <p:extLst>
      <p:ext uri="{BB962C8B-B14F-4D97-AF65-F5344CB8AC3E}">
        <p14:creationId xmlns:p14="http://schemas.microsoft.com/office/powerpoint/2010/main" val="32861544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5DB65365-4521-4F81-B6BD-11364F3F1A43}"/>
              </a:ext>
            </a:extLst>
          </p:cNvPr>
          <p:cNvSpPr>
            <a:spLocks noGrp="1"/>
          </p:cNvSpPr>
          <p:nvPr>
            <p:ph type="title"/>
          </p:nvPr>
        </p:nvSpPr>
        <p:spPr>
          <a:xfrm>
            <a:off x="258527" y="2967697"/>
            <a:ext cx="2951601" cy="469477"/>
          </a:xfrm>
        </p:spPr>
        <p:txBody>
          <a:bodyPr rtlCol="0">
            <a:normAutofit/>
          </a:bodyPr>
          <a:lstStyle/>
          <a:p>
            <a:pPr rtl="0"/>
            <a:r>
              <a:rPr lang="en-US" sz="3000" dirty="0"/>
              <a:t>BIBLIOGRAFIE</a:t>
            </a:r>
            <a:endParaRPr lang="ro-RO" sz="3000" dirty="0"/>
          </a:p>
        </p:txBody>
      </p:sp>
      <p:sp>
        <p:nvSpPr>
          <p:cNvPr id="3" name="Substituent text 2">
            <a:extLst>
              <a:ext uri="{FF2B5EF4-FFF2-40B4-BE49-F238E27FC236}">
                <a16:creationId xmlns:a16="http://schemas.microsoft.com/office/drawing/2014/main" id="{85D5E241-5BDF-4E31-AEE3-F95545B01405}"/>
              </a:ext>
            </a:extLst>
          </p:cNvPr>
          <p:cNvSpPr>
            <a:spLocks noGrp="1"/>
          </p:cNvSpPr>
          <p:nvPr>
            <p:ph type="body" idx="1"/>
          </p:nvPr>
        </p:nvSpPr>
        <p:spPr>
          <a:xfrm>
            <a:off x="3210128" y="3982957"/>
            <a:ext cx="2733396" cy="1895763"/>
          </a:xfrm>
        </p:spPr>
        <p:txBody>
          <a:bodyPr rtlCol="0">
            <a:normAutofit/>
          </a:bodyPr>
          <a:lstStyle/>
          <a:p>
            <a:pPr marL="342900" indent="-342900" rtl="0">
              <a:buClr>
                <a:schemeClr val="tx2"/>
              </a:buClr>
              <a:buAutoNum type="arabicPeriod"/>
            </a:pPr>
            <a:r>
              <a:rPr lang="ro-RO" dirty="0">
                <a:solidFill>
                  <a:schemeClr val="tx2"/>
                </a:solidFill>
                <a:hlinkClick r:id="rId3">
                  <a:extLst>
                    <a:ext uri="{A12FA001-AC4F-418D-AE19-62706E023703}">
                      <ahyp:hlinkClr xmlns:ahyp="http://schemas.microsoft.com/office/drawing/2018/hyperlinkcolor" val="tx"/>
                    </a:ext>
                  </a:extLst>
                </a:hlinkClick>
              </a:rPr>
              <a:t>www.youtube.com</a:t>
            </a:r>
            <a:endParaRPr lang="en-US" dirty="0">
              <a:solidFill>
                <a:schemeClr val="tx2"/>
              </a:solidFill>
            </a:endParaRPr>
          </a:p>
          <a:p>
            <a:pPr marL="342900" indent="-342900" rtl="0">
              <a:buClr>
                <a:schemeClr val="tx2"/>
              </a:buClr>
              <a:buAutoNum type="arabicPeriod"/>
            </a:pPr>
            <a:r>
              <a:rPr lang="en-US" b="1" dirty="0">
                <a:solidFill>
                  <a:schemeClr val="bg2"/>
                </a:solidFill>
                <a:ea typeface="Calibri" panose="020F0502020204030204" pitchFamily="34" charset="0"/>
                <a:cs typeface="Calibri" panose="020F0502020204030204" pitchFamily="34" charset="0"/>
                <a:hlinkClick r:id="rId4"/>
              </a:rPr>
              <a:t>www.</a:t>
            </a:r>
            <a:r>
              <a:rPr lang="ro-RO" b="1" dirty="0">
                <a:solidFill>
                  <a:schemeClr val="bg2"/>
                </a:solidFill>
                <a:ea typeface="Calibri" panose="020F0502020204030204" pitchFamily="34" charset="0"/>
                <a:cs typeface="Calibri" panose="020F0502020204030204" pitchFamily="34" charset="0"/>
                <a:hlinkClick r:id="rId4"/>
              </a:rPr>
              <a:t>uponor.com/</a:t>
            </a:r>
            <a:r>
              <a:rPr lang="ro-RO" b="1" dirty="0" err="1">
                <a:solidFill>
                  <a:schemeClr val="bg2"/>
                </a:solidFill>
                <a:ea typeface="Calibri" panose="020F0502020204030204" pitchFamily="34" charset="0"/>
                <a:cs typeface="Calibri" panose="020F0502020204030204" pitchFamily="34" charset="0"/>
                <a:hlinkClick r:id="rId4"/>
              </a:rPr>
              <a:t>ro-ro</a:t>
            </a:r>
            <a:endParaRPr lang="ro-RO" dirty="0">
              <a:solidFill>
                <a:schemeClr val="tx2"/>
              </a:solidFill>
            </a:endParaRPr>
          </a:p>
          <a:p>
            <a:pPr marL="342900" indent="-342900" rtl="0">
              <a:buClr>
                <a:schemeClr val="tx2"/>
              </a:buClr>
              <a:buAutoNum type="arabicPeriod"/>
            </a:pPr>
            <a:r>
              <a:rPr lang="en-US" dirty="0">
                <a:solidFill>
                  <a:schemeClr val="tx2"/>
                </a:solidFill>
                <a:hlinkClick r:id="rId5">
                  <a:extLst>
                    <a:ext uri="{A12FA001-AC4F-418D-AE19-62706E023703}">
                      <ahyp:hlinkClr xmlns:ahyp="http://schemas.microsoft.com/office/drawing/2018/hyperlinkcolor" val="tx"/>
                    </a:ext>
                  </a:extLst>
                </a:hlinkClick>
              </a:rPr>
              <a:t>www.</a:t>
            </a:r>
            <a:r>
              <a:rPr lang="ro-RO" dirty="0">
                <a:solidFill>
                  <a:schemeClr val="tx2"/>
                </a:solidFill>
                <a:hlinkClick r:id="rId5">
                  <a:extLst>
                    <a:ext uri="{A12FA001-AC4F-418D-AE19-62706E023703}">
                      <ahyp:hlinkClr xmlns:ahyp="http://schemas.microsoft.com/office/drawing/2018/hyperlinkcolor" val="tx"/>
                    </a:ext>
                  </a:extLst>
                </a:hlinkClick>
              </a:rPr>
              <a:t>viega.com</a:t>
            </a:r>
            <a:endParaRPr lang="ro-RO" dirty="0">
              <a:solidFill>
                <a:schemeClr val="tx2"/>
              </a:solidFill>
            </a:endParaRPr>
          </a:p>
          <a:p>
            <a:pPr marL="342900" indent="-342900" rtl="0">
              <a:buClr>
                <a:schemeClr val="tx2"/>
              </a:buClr>
              <a:buAutoNum type="arabicPeriod"/>
            </a:pPr>
            <a:r>
              <a:rPr lang="en-US" b="1" dirty="0">
                <a:solidFill>
                  <a:schemeClr val="bg2"/>
                </a:solidFill>
                <a:ea typeface="Calibri" panose="020F0502020204030204" pitchFamily="34" charset="0"/>
                <a:cs typeface="Calibri" panose="020F0502020204030204" pitchFamily="34" charset="0"/>
                <a:hlinkClick r:id="rId6"/>
              </a:rPr>
              <a:t>www.</a:t>
            </a:r>
            <a:r>
              <a:rPr lang="ro-RO" b="1" dirty="0">
                <a:solidFill>
                  <a:schemeClr val="bg2"/>
                </a:solidFill>
                <a:ea typeface="Calibri" panose="020F0502020204030204" pitchFamily="34" charset="0"/>
                <a:cs typeface="Calibri" panose="020F0502020204030204" pitchFamily="34" charset="0"/>
                <a:hlinkClick r:id="rId6"/>
              </a:rPr>
              <a:t>viega.ro</a:t>
            </a:r>
            <a:endParaRPr lang="ro-RO" dirty="0">
              <a:solidFill>
                <a:schemeClr val="tx2"/>
              </a:solidFill>
            </a:endParaRPr>
          </a:p>
          <a:p>
            <a:pPr marL="342900" indent="-342900" rtl="0">
              <a:buAutoNum type="arabicPeriod"/>
            </a:pPr>
            <a:endParaRPr lang="ro-RO" dirty="0"/>
          </a:p>
          <a:p>
            <a:pPr marL="342900" indent="-342900" rtl="0">
              <a:buAutoNum type="arabicPeriod"/>
            </a:pPr>
            <a:endParaRPr lang="ro-RO" dirty="0"/>
          </a:p>
          <a:p>
            <a:pPr rtl="0"/>
            <a:endParaRPr lang="ro-RO" dirty="0"/>
          </a:p>
          <a:p>
            <a:pPr marL="342900" indent="-342900" rtl="0">
              <a:buAutoNum type="arabicPeriod"/>
            </a:pPr>
            <a:endParaRPr lang="ro-RO" dirty="0"/>
          </a:p>
          <a:p>
            <a:pPr marL="342900" indent="-342900" rtl="0">
              <a:buAutoNum type="arabicPeriod"/>
            </a:pPr>
            <a:endParaRPr lang="ro-RO" dirty="0"/>
          </a:p>
          <a:p>
            <a:pPr marL="342900" indent="-342900" rtl="0">
              <a:buAutoNum type="arabicPeriod"/>
            </a:pPr>
            <a:endParaRPr lang="ro-RO" dirty="0"/>
          </a:p>
        </p:txBody>
      </p:sp>
      <p:sp>
        <p:nvSpPr>
          <p:cNvPr id="6" name="Substituent număr diapozitiv 5">
            <a:extLst>
              <a:ext uri="{FF2B5EF4-FFF2-40B4-BE49-F238E27FC236}">
                <a16:creationId xmlns:a16="http://schemas.microsoft.com/office/drawing/2014/main" id="{30845F57-2399-46AA-85F3-D790CEA7EE1E}"/>
              </a:ext>
            </a:extLst>
          </p:cNvPr>
          <p:cNvSpPr>
            <a:spLocks noGrp="1"/>
          </p:cNvSpPr>
          <p:nvPr>
            <p:ph type="sldNum" sz="quarter" idx="12"/>
          </p:nvPr>
        </p:nvSpPr>
        <p:spPr/>
        <p:txBody>
          <a:bodyPr rtlCol="0"/>
          <a:lstStyle/>
          <a:p>
            <a:pPr rtl="0"/>
            <a:fld id="{8D581BC7-E183-40DB-AC97-C19EA4EB8894}" type="slidenum">
              <a:rPr lang="ro-RO" smtClean="0"/>
              <a:t>33</a:t>
            </a:fld>
            <a:endParaRPr lang="ro-RO" dirty="0"/>
          </a:p>
        </p:txBody>
      </p:sp>
      <p:sp>
        <p:nvSpPr>
          <p:cNvPr id="5" name="Substituent subsol 4">
            <a:extLst>
              <a:ext uri="{FF2B5EF4-FFF2-40B4-BE49-F238E27FC236}">
                <a16:creationId xmlns:a16="http://schemas.microsoft.com/office/drawing/2014/main" id="{9ECDF3C5-F687-4A1D-AFCF-1BADF8B9E327}"/>
              </a:ext>
            </a:extLst>
          </p:cNvPr>
          <p:cNvSpPr>
            <a:spLocks noGrp="1"/>
          </p:cNvSpPr>
          <p:nvPr>
            <p:ph type="ftr" sz="quarter" idx="11"/>
          </p:nvPr>
        </p:nvSpPr>
        <p:spPr/>
        <p:txBody>
          <a:bodyPr rtlCol="0"/>
          <a:lstStyle/>
          <a:p>
            <a:pPr rtl="0"/>
            <a:r>
              <a:rPr lang="ro-RO" dirty="0"/>
              <a:t>Bibliografie</a:t>
            </a:r>
          </a:p>
        </p:txBody>
      </p:sp>
      <p:sp>
        <p:nvSpPr>
          <p:cNvPr id="4" name="Substituent dată 3">
            <a:extLst>
              <a:ext uri="{FF2B5EF4-FFF2-40B4-BE49-F238E27FC236}">
                <a16:creationId xmlns:a16="http://schemas.microsoft.com/office/drawing/2014/main" id="{8BEA012A-C1D5-4E0A-AEFE-277577B1067F}"/>
              </a:ext>
            </a:extLst>
          </p:cNvPr>
          <p:cNvSpPr>
            <a:spLocks noGrp="1"/>
          </p:cNvSpPr>
          <p:nvPr>
            <p:ph type="dt" sz="half" idx="10"/>
          </p:nvPr>
        </p:nvSpPr>
        <p:spPr/>
        <p:txBody>
          <a:bodyPr rtlCol="0"/>
          <a:lstStyle/>
          <a:p>
            <a:pPr rtl="0"/>
            <a:r>
              <a:rPr lang="ro-RO" dirty="0"/>
              <a:t>15.10.2025</a:t>
            </a:r>
          </a:p>
        </p:txBody>
      </p:sp>
      <p:pic>
        <p:nvPicPr>
          <p:cNvPr id="13" name="Substituent imagine 19" descr="Fundal abstract">
            <a:extLst>
              <a:ext uri="{FF2B5EF4-FFF2-40B4-BE49-F238E27FC236}">
                <a16:creationId xmlns:a16="http://schemas.microsoft.com/office/drawing/2014/main" id="{D9B69383-22D8-7774-AF77-F5E2907E50F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0" y="4018498"/>
            <a:ext cx="2529191" cy="1549664"/>
          </a:xfrm>
          <a:prstGeom prst="rect">
            <a:avLst/>
          </a:prstGeom>
        </p:spPr>
      </p:pic>
    </p:spTree>
    <p:extLst>
      <p:ext uri="{BB962C8B-B14F-4D97-AF65-F5344CB8AC3E}">
        <p14:creationId xmlns:p14="http://schemas.microsoft.com/office/powerpoint/2010/main" val="35070909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ubstituent imagine 10" descr="Fundal abstract">
            <a:extLst>
              <a:ext uri="{FF2B5EF4-FFF2-40B4-BE49-F238E27FC236}">
                <a16:creationId xmlns:a16="http://schemas.microsoft.com/office/drawing/2014/main" id="{1AFB289C-7992-E904-3106-E3E6A45D4E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032" y="1682496"/>
            <a:ext cx="12185968" cy="3493008"/>
          </a:xfrm>
          <a:prstGeom prst="rect">
            <a:avLst/>
          </a:prstGeom>
        </p:spPr>
      </p:pic>
      <p:sp>
        <p:nvSpPr>
          <p:cNvPr id="4" name="Titlu 3">
            <a:extLst>
              <a:ext uri="{FF2B5EF4-FFF2-40B4-BE49-F238E27FC236}">
                <a16:creationId xmlns:a16="http://schemas.microsoft.com/office/drawing/2014/main" id="{E98DCA46-603B-4178-8707-30E192CE6B8D}"/>
              </a:ext>
            </a:extLst>
          </p:cNvPr>
          <p:cNvSpPr>
            <a:spLocks noGrp="1"/>
          </p:cNvSpPr>
          <p:nvPr>
            <p:ph type="title"/>
          </p:nvPr>
        </p:nvSpPr>
        <p:spPr>
          <a:xfrm>
            <a:off x="1325393" y="2118367"/>
            <a:ext cx="9541213" cy="2621265"/>
          </a:xfrm>
        </p:spPr>
        <p:txBody>
          <a:bodyPr rtlCol="0">
            <a:noAutofit/>
          </a:bodyPr>
          <a:lstStyle/>
          <a:p>
            <a:pPr algn="ctr" rtl="0"/>
            <a:r>
              <a:rPr lang="ro-RO" sz="6000" dirty="0"/>
              <a:t>Vă mulțumesc </a:t>
            </a:r>
            <a:br>
              <a:rPr lang="ro-RO" sz="6000" dirty="0"/>
            </a:br>
            <a:r>
              <a:rPr lang="ro-RO" sz="6000" dirty="0"/>
              <a:t>pentru atenția acordată!</a:t>
            </a:r>
          </a:p>
        </p:txBody>
      </p:sp>
    </p:spTree>
    <p:extLst>
      <p:ext uri="{BB962C8B-B14F-4D97-AF65-F5344CB8AC3E}">
        <p14:creationId xmlns:p14="http://schemas.microsoft.com/office/powerpoint/2010/main" val="595823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CD4CD6D0-1850-C948-1AF6-8D3ED7D65A6F}"/>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dirty="0"/>
              <a:t>15.10.2025</a:t>
            </a:r>
            <a:endParaRPr lang="ro-RO" noProof="0" dirty="0"/>
          </a:p>
        </p:txBody>
      </p:sp>
      <p:sp>
        <p:nvSpPr>
          <p:cNvPr id="3" name="Substituent subsol 2">
            <a:extLst>
              <a:ext uri="{FF2B5EF4-FFF2-40B4-BE49-F238E27FC236}">
                <a16:creationId xmlns:a16="http://schemas.microsoft.com/office/drawing/2014/main" id="{89303352-CF8E-CEC1-C3AD-7070A970D841}"/>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Sertizarea conductelor</a:t>
            </a:r>
            <a:endParaRPr lang="ro-RO" noProof="0" dirty="0"/>
          </a:p>
        </p:txBody>
      </p:sp>
      <p:sp>
        <p:nvSpPr>
          <p:cNvPr id="4" name="Substituent număr diapozitiv 3">
            <a:extLst>
              <a:ext uri="{FF2B5EF4-FFF2-40B4-BE49-F238E27FC236}">
                <a16:creationId xmlns:a16="http://schemas.microsoft.com/office/drawing/2014/main" id="{E998B441-EC57-43B0-84EE-38C439789DC3}"/>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4</a:t>
            </a:fld>
            <a:endParaRPr lang="ro-RO" noProof="0"/>
          </a:p>
        </p:txBody>
      </p:sp>
      <p:sp>
        <p:nvSpPr>
          <p:cNvPr id="9" name="CasetăText 8">
            <a:extLst>
              <a:ext uri="{FF2B5EF4-FFF2-40B4-BE49-F238E27FC236}">
                <a16:creationId xmlns:a16="http://schemas.microsoft.com/office/drawing/2014/main" id="{4D45D261-0B57-4719-5807-38A09418F4A3}"/>
              </a:ext>
            </a:extLst>
          </p:cNvPr>
          <p:cNvSpPr txBox="1"/>
          <p:nvPr/>
        </p:nvSpPr>
        <p:spPr>
          <a:xfrm>
            <a:off x="525682" y="260038"/>
            <a:ext cx="11205875" cy="646331"/>
          </a:xfrm>
          <a:prstGeom prst="rect">
            <a:avLst/>
          </a:prstGeom>
          <a:noFill/>
        </p:spPr>
        <p:txBody>
          <a:bodyPr wrap="square">
            <a:spAutoFit/>
          </a:bodyPr>
          <a:lstStyle/>
          <a:p>
            <a:pPr algn="just"/>
            <a:r>
              <a:rPr lang="ro-RO" b="1" u="sng" dirty="0">
                <a:solidFill>
                  <a:schemeClr val="bg2"/>
                </a:solidFill>
                <a:cs typeface="Calibri" panose="020F0502020204030204" pitchFamily="34" charset="0"/>
              </a:rPr>
              <a:t>Etimologie</a:t>
            </a:r>
            <a:r>
              <a:rPr lang="ro-RO" b="1" dirty="0">
                <a:solidFill>
                  <a:schemeClr val="bg2"/>
                </a:solidFill>
                <a:cs typeface="Calibri" panose="020F0502020204030204" pitchFamily="34" charset="0"/>
              </a:rPr>
              <a:t>:</a:t>
            </a:r>
            <a:r>
              <a:rPr lang="en-US" b="1" dirty="0">
                <a:solidFill>
                  <a:schemeClr val="bg2"/>
                </a:solidFill>
                <a:cs typeface="Calibri" panose="020F0502020204030204" pitchFamily="34" charset="0"/>
              </a:rPr>
              <a:t> </a:t>
            </a:r>
            <a:r>
              <a:rPr lang="ro-RO" dirty="0">
                <a:cs typeface="Calibri" panose="020F0502020204030204" pitchFamily="34" charset="0"/>
              </a:rPr>
              <a:t>„</a:t>
            </a:r>
            <a:r>
              <a:rPr lang="ro-RO" dirty="0" err="1">
                <a:cs typeface="Calibri" panose="020F0502020204030204" pitchFamily="34" charset="0"/>
              </a:rPr>
              <a:t>Sertir</a:t>
            </a:r>
            <a:r>
              <a:rPr lang="ro-RO" dirty="0">
                <a:cs typeface="Calibri" panose="020F0502020204030204" pitchFamily="34" charset="0"/>
              </a:rPr>
              <a:t>” în franceză derivă din limba veche „</a:t>
            </a:r>
            <a:r>
              <a:rPr lang="ro-RO" dirty="0" err="1">
                <a:cs typeface="Calibri" panose="020F0502020204030204" pitchFamily="34" charset="0"/>
              </a:rPr>
              <a:t>cercir</a:t>
            </a:r>
            <a:r>
              <a:rPr lang="ro-RO" dirty="0">
                <a:cs typeface="Calibri" panose="020F0502020204030204" pitchFamily="34" charset="0"/>
              </a:rPr>
              <a:t>” care însemna „a strânge sau a înconjura”. La rândul său, provine din latinul „</a:t>
            </a:r>
            <a:r>
              <a:rPr lang="ro-RO" dirty="0" err="1">
                <a:cs typeface="Calibri" panose="020F0502020204030204" pitchFamily="34" charset="0"/>
              </a:rPr>
              <a:t>circum</a:t>
            </a:r>
            <a:r>
              <a:rPr lang="ro-RO" dirty="0">
                <a:cs typeface="Calibri" panose="020F0502020204030204" pitchFamily="34" charset="0"/>
              </a:rPr>
              <a:t>”, care înseamnă „în jurul” (precum termenul „cerc” din română). </a:t>
            </a:r>
          </a:p>
        </p:txBody>
      </p:sp>
      <p:sp>
        <p:nvSpPr>
          <p:cNvPr id="11" name="CasetăText 10">
            <a:extLst>
              <a:ext uri="{FF2B5EF4-FFF2-40B4-BE49-F238E27FC236}">
                <a16:creationId xmlns:a16="http://schemas.microsoft.com/office/drawing/2014/main" id="{0C59B111-A1A9-7318-70A7-0673D274B7A9}"/>
              </a:ext>
            </a:extLst>
          </p:cNvPr>
          <p:cNvSpPr txBox="1"/>
          <p:nvPr/>
        </p:nvSpPr>
        <p:spPr>
          <a:xfrm>
            <a:off x="541506" y="1040058"/>
            <a:ext cx="5301839" cy="4801314"/>
          </a:xfrm>
          <a:prstGeom prst="rect">
            <a:avLst/>
          </a:prstGeom>
          <a:noFill/>
        </p:spPr>
        <p:txBody>
          <a:bodyPr wrap="square">
            <a:spAutoFit/>
          </a:bodyPr>
          <a:lstStyle/>
          <a:p>
            <a:r>
              <a:rPr lang="ro-RO" b="1" u="sng" dirty="0">
                <a:solidFill>
                  <a:schemeClr val="bg2"/>
                </a:solidFill>
              </a:rPr>
              <a:t>Avantaje</a:t>
            </a:r>
            <a:r>
              <a:rPr lang="en-US" b="1" u="sng" dirty="0">
                <a:solidFill>
                  <a:schemeClr val="bg2"/>
                </a:solidFill>
              </a:rPr>
              <a:t>:</a:t>
            </a:r>
          </a:p>
          <a:p>
            <a:pPr marL="285750" indent="-285750" algn="just">
              <a:buFont typeface="Arial" panose="020B0604020202020204" pitchFamily="34" charset="0"/>
              <a:buChar char="•"/>
            </a:pPr>
            <a:r>
              <a:rPr lang="ro-RO" dirty="0"/>
              <a:t>Nu necesită flacără sau sursă de foc — util în spațiile restrânse sau în lucrări de reparații unde sudura ar fi periculoasă sau imposibilă.</a:t>
            </a: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ro-RO" dirty="0"/>
              <a:t>Rapiditate în execuție — montaj mult mai rapid, reducerea timpului de lucru.</a:t>
            </a: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ro-RO" dirty="0"/>
              <a:t>Etanșare sigură, mai puține erori umane — unele sisteme au indicatori vizuali (inel colorat etc.) care arată că presarea a fost corect efectuată.</a:t>
            </a: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ro-RO" dirty="0"/>
              <a:t>Compatibilitate cu materiale moderne (PEX, cupru, inox etc.).</a:t>
            </a: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ro-RO" dirty="0"/>
              <a:t>Fiabilitate la </a:t>
            </a:r>
            <a:r>
              <a:rPr lang="ro-RO" noProof="0" dirty="0"/>
              <a:t>coroziune </a:t>
            </a:r>
            <a:r>
              <a:rPr lang="ro-RO" dirty="0"/>
              <a:t>și durabilitate dacă sunt respectate toleranțele de deformare.</a:t>
            </a:r>
          </a:p>
        </p:txBody>
      </p:sp>
      <p:sp>
        <p:nvSpPr>
          <p:cNvPr id="12" name="CasetăText 11">
            <a:extLst>
              <a:ext uri="{FF2B5EF4-FFF2-40B4-BE49-F238E27FC236}">
                <a16:creationId xmlns:a16="http://schemas.microsoft.com/office/drawing/2014/main" id="{76356EF2-5EBD-D7B4-73C7-04B23ABFB40D}"/>
              </a:ext>
            </a:extLst>
          </p:cNvPr>
          <p:cNvSpPr txBox="1"/>
          <p:nvPr/>
        </p:nvSpPr>
        <p:spPr>
          <a:xfrm>
            <a:off x="6157997" y="1077406"/>
            <a:ext cx="5492497" cy="4801314"/>
          </a:xfrm>
          <a:prstGeom prst="rect">
            <a:avLst/>
          </a:prstGeom>
          <a:noFill/>
        </p:spPr>
        <p:txBody>
          <a:bodyPr wrap="square">
            <a:spAutoFit/>
          </a:bodyPr>
          <a:lstStyle/>
          <a:p>
            <a:r>
              <a:rPr lang="ro-RO" b="1" u="sng" dirty="0">
                <a:solidFill>
                  <a:schemeClr val="bg2"/>
                </a:solidFill>
              </a:rPr>
              <a:t>Dezavantaje</a:t>
            </a:r>
            <a:r>
              <a:rPr lang="en-US" b="1" u="sng" dirty="0">
                <a:solidFill>
                  <a:schemeClr val="bg2"/>
                </a:solidFill>
              </a:rPr>
              <a:t>:</a:t>
            </a:r>
          </a:p>
          <a:p>
            <a:pPr marL="285750" indent="-285750" algn="just">
              <a:buFont typeface="Arial" panose="020B0604020202020204" pitchFamily="34" charset="0"/>
              <a:buChar char="•"/>
            </a:pPr>
            <a:r>
              <a:rPr lang="ro-RO" b="1" dirty="0"/>
              <a:t>Dependența de precizia execuției</a:t>
            </a:r>
          </a:p>
          <a:p>
            <a:pPr marL="742950" lvl="1" indent="-285750" algn="just">
              <a:buFont typeface="Wingdings" panose="05000000000000000000" pitchFamily="2" charset="2"/>
              <a:buChar char="Ø"/>
            </a:pPr>
            <a:r>
              <a:rPr lang="ro-RO" dirty="0"/>
              <a:t>Calitatea îmbinării depinde </a:t>
            </a:r>
            <a:r>
              <a:rPr lang="ro-RO" b="1" dirty="0"/>
              <a:t>foarte mult de calibrarea uneltei</a:t>
            </a:r>
            <a:r>
              <a:rPr lang="ro-RO" dirty="0"/>
              <a:t> și de respectarea parametrilor (poziție, forță, timp de presare).</a:t>
            </a:r>
          </a:p>
          <a:p>
            <a:pPr marL="742950" lvl="1" indent="-285750" algn="just">
              <a:buFont typeface="Wingdings" panose="05000000000000000000" pitchFamily="2" charset="2"/>
              <a:buChar char="Ø"/>
            </a:pPr>
            <a:r>
              <a:rPr lang="ro-RO" dirty="0"/>
              <a:t>O mică deviere poate genera fie scurgeri, fie deformări excesive → îmbinare neetanșă sau slăbită în timp.</a:t>
            </a:r>
          </a:p>
          <a:p>
            <a:pPr marL="742950" lvl="1" indent="-285750" algn="just">
              <a:buFont typeface="Wingdings" panose="05000000000000000000" pitchFamily="2" charset="2"/>
              <a:buChar char="Ø"/>
            </a:pPr>
            <a:endParaRPr lang="ro-RO" dirty="0"/>
          </a:p>
          <a:p>
            <a:pPr marL="285750" indent="-285750" algn="just">
              <a:buFont typeface="Arial" panose="020B0604020202020204" pitchFamily="34" charset="0"/>
              <a:buChar char="•"/>
            </a:pPr>
            <a:r>
              <a:rPr lang="ro-RO" b="1" dirty="0"/>
              <a:t>Necesitatea sculelor/uneltelor specializate</a:t>
            </a:r>
          </a:p>
          <a:p>
            <a:pPr marL="742950" lvl="1" indent="-285750" algn="just">
              <a:buFont typeface="Wingdings" panose="05000000000000000000" pitchFamily="2" charset="2"/>
              <a:buChar char="Ø"/>
            </a:pPr>
            <a:r>
              <a:rPr lang="ro-RO" dirty="0"/>
              <a:t>Uneltele de presare (manuale, hidraulice, electrice) sunt costisitoare.</a:t>
            </a:r>
          </a:p>
          <a:p>
            <a:pPr marL="742950" lvl="1" indent="-285750" algn="just">
              <a:buFont typeface="Wingdings" panose="05000000000000000000" pitchFamily="2" charset="2"/>
              <a:buChar char="Ø"/>
            </a:pPr>
            <a:r>
              <a:rPr lang="ro-RO" dirty="0"/>
              <a:t>Necesită </a:t>
            </a:r>
            <a:r>
              <a:rPr lang="ro-RO" b="1" dirty="0"/>
              <a:t>întreținere, verificare periodică și calibrare</a:t>
            </a:r>
            <a:r>
              <a:rPr lang="ro-RO" dirty="0"/>
              <a:t>.</a:t>
            </a:r>
          </a:p>
          <a:p>
            <a:pPr marL="742950" lvl="1" indent="-285750" algn="just">
              <a:buFont typeface="Wingdings" panose="05000000000000000000" pitchFamily="2" charset="2"/>
              <a:buChar char="Ø"/>
            </a:pPr>
            <a:r>
              <a:rPr lang="ro-RO" dirty="0"/>
              <a:t>O presă necalibrată poate produce sute de îmbinări defecte înainte ca problema să fie observată.</a:t>
            </a:r>
          </a:p>
        </p:txBody>
      </p:sp>
    </p:spTree>
    <p:extLst>
      <p:ext uri="{BB962C8B-B14F-4D97-AF65-F5344CB8AC3E}">
        <p14:creationId xmlns:p14="http://schemas.microsoft.com/office/powerpoint/2010/main" val="15376219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 name="Titlu 4">
            <a:extLst>
              <a:ext uri="{FF2B5EF4-FFF2-40B4-BE49-F238E27FC236}">
                <a16:creationId xmlns:a16="http://schemas.microsoft.com/office/drawing/2014/main" id="{FF93F71D-1663-42FA-A91E-FA23F03F0287}"/>
              </a:ext>
            </a:extLst>
          </p:cNvPr>
          <p:cNvSpPr>
            <a:spLocks noGrp="1"/>
          </p:cNvSpPr>
          <p:nvPr>
            <p:ph type="title"/>
          </p:nvPr>
        </p:nvSpPr>
        <p:spPr>
          <a:xfrm>
            <a:off x="6996542" y="1113501"/>
            <a:ext cx="5130144" cy="757305"/>
          </a:xfrm>
        </p:spPr>
        <p:txBody>
          <a:bodyPr rtlCol="0">
            <a:noAutofit/>
          </a:bodyPr>
          <a:lstStyle/>
          <a:p>
            <a:pPr rtl="0"/>
            <a:r>
              <a:rPr lang="ro-RO" sz="2800" b="1" dirty="0">
                <a:solidFill>
                  <a:schemeClr val="bg2"/>
                </a:solidFill>
                <a:latin typeface="Calibri" panose="020F0502020204030204" pitchFamily="34" charset="0"/>
                <a:ea typeface="Calibri" panose="020F0502020204030204" pitchFamily="34" charset="0"/>
                <a:cs typeface="Calibri" panose="020F0502020204030204" pitchFamily="34" charset="0"/>
              </a:rPr>
              <a:t>SERTIZARE</a:t>
            </a:r>
            <a:r>
              <a:rPr lang="ro-RO" sz="2800" dirty="0">
                <a:latin typeface="Calibri" panose="020F0502020204030204" pitchFamily="34" charset="0"/>
                <a:ea typeface="Calibri" panose="020F0502020204030204" pitchFamily="34" charset="0"/>
                <a:cs typeface="Calibri" panose="020F0502020204030204" pitchFamily="34" charset="0"/>
              </a:rPr>
              <a:t>A CONDUCTELOR DIN CUPRU</a:t>
            </a:r>
            <a:endParaRPr lang="ro-RO" sz="2800" dirty="0">
              <a:solidFill>
                <a:schemeClr val="tx1"/>
              </a:solidFill>
            </a:endParaRPr>
          </a:p>
        </p:txBody>
      </p:sp>
      <p:sp>
        <p:nvSpPr>
          <p:cNvPr id="4" name="Substituent număr diapozitiv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ro-RO" smtClean="0"/>
              <a:pPr rtl="0"/>
              <a:t>5</a:t>
            </a:fld>
            <a:endParaRPr lang="ro-RO" dirty="0"/>
          </a:p>
        </p:txBody>
      </p:sp>
      <p:sp>
        <p:nvSpPr>
          <p:cNvPr id="2" name="Substituent dată 1">
            <a:extLst>
              <a:ext uri="{FF2B5EF4-FFF2-40B4-BE49-F238E27FC236}">
                <a16:creationId xmlns:a16="http://schemas.microsoft.com/office/drawing/2014/main" id="{A96AB769-C08B-4A71-BEE7-D771D274389A}"/>
              </a:ext>
            </a:extLst>
          </p:cNvPr>
          <p:cNvSpPr>
            <a:spLocks noGrp="1"/>
          </p:cNvSpPr>
          <p:nvPr>
            <p:ph type="dt" sz="half" idx="10"/>
          </p:nvPr>
        </p:nvSpPr>
        <p:spPr/>
        <p:txBody>
          <a:bodyPr rtlCol="0"/>
          <a:lstStyle/>
          <a:p>
            <a:pPr rtl="0"/>
            <a:r>
              <a:rPr lang="en-US" dirty="0"/>
              <a:t>15.10.2025</a:t>
            </a:r>
            <a:endParaRPr lang="ro-RO" dirty="0"/>
          </a:p>
        </p:txBody>
      </p:sp>
      <p:pic>
        <p:nvPicPr>
          <p:cNvPr id="15" name="Picture 14">
            <a:extLst>
              <a:ext uri="{FF2B5EF4-FFF2-40B4-BE49-F238E27FC236}">
                <a16:creationId xmlns:a16="http://schemas.microsoft.com/office/drawing/2014/main" id="{B912A150-4463-967E-B50B-17B3B0E2A7C8}"/>
              </a:ext>
            </a:extLst>
          </p:cNvPr>
          <p:cNvPicPr>
            <a:picLocks noChangeAspect="1"/>
          </p:cNvPicPr>
          <p:nvPr/>
        </p:nvPicPr>
        <p:blipFill>
          <a:blip r:embed="rId4"/>
          <a:stretch>
            <a:fillRect/>
          </a:stretch>
        </p:blipFill>
        <p:spPr>
          <a:xfrm>
            <a:off x="303842" y="879792"/>
            <a:ext cx="6037981" cy="34220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CasetăText 8">
            <a:extLst>
              <a:ext uri="{FF2B5EF4-FFF2-40B4-BE49-F238E27FC236}">
                <a16:creationId xmlns:a16="http://schemas.microsoft.com/office/drawing/2014/main" id="{A5CA49E3-1A92-4586-F910-F1EB69E53F45}"/>
              </a:ext>
            </a:extLst>
          </p:cNvPr>
          <p:cNvSpPr txBox="1"/>
          <p:nvPr/>
        </p:nvSpPr>
        <p:spPr>
          <a:xfrm>
            <a:off x="6728036" y="5529697"/>
            <a:ext cx="3030940"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3 Fiting din cupru cu garnitură EPDM [</a:t>
            </a:r>
            <a:r>
              <a:rPr lang="ro-RO" b="1" dirty="0">
                <a:solidFill>
                  <a:schemeClr val="bg2"/>
                </a:solidFill>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viega.com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 </a:t>
            </a:r>
            <a:endParaRPr lang="ro-RO" dirty="0">
              <a:solidFill>
                <a:schemeClr val="bg2"/>
              </a:solidFill>
            </a:endParaRPr>
          </a:p>
        </p:txBody>
      </p:sp>
      <p:pic>
        <p:nvPicPr>
          <p:cNvPr id="20" name="Picture 19">
            <a:extLst>
              <a:ext uri="{FF2B5EF4-FFF2-40B4-BE49-F238E27FC236}">
                <a16:creationId xmlns:a16="http://schemas.microsoft.com/office/drawing/2014/main" id="{5C139371-6783-89FC-7BFB-5B97552D84CA}"/>
              </a:ext>
            </a:extLst>
          </p:cNvPr>
          <p:cNvPicPr>
            <a:picLocks noChangeAspect="1"/>
          </p:cNvPicPr>
          <p:nvPr/>
        </p:nvPicPr>
        <p:blipFill>
          <a:blip r:embed="rId7"/>
          <a:stretch>
            <a:fillRect/>
          </a:stretch>
        </p:blipFill>
        <p:spPr>
          <a:xfrm>
            <a:off x="6624116" y="2303921"/>
            <a:ext cx="3238781" cy="31168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1" name="CasetăText 8">
            <a:extLst>
              <a:ext uri="{FF2B5EF4-FFF2-40B4-BE49-F238E27FC236}">
                <a16:creationId xmlns:a16="http://schemas.microsoft.com/office/drawing/2014/main" id="{13479539-9E5A-6DBD-2996-257FF818E2BD}"/>
              </a:ext>
            </a:extLst>
          </p:cNvPr>
          <p:cNvSpPr txBox="1"/>
          <p:nvPr/>
        </p:nvSpPr>
        <p:spPr>
          <a:xfrm>
            <a:off x="613173" y="4443493"/>
            <a:ext cx="4954712"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2 Mașină de presare fitinguri din cupru [</a:t>
            </a:r>
            <a:r>
              <a:rPr lang="ro-RO" b="1" dirty="0">
                <a:solidFill>
                  <a:schemeClr val="bg2"/>
                </a:solidFill>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viega.com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23" name="TextBox 22">
            <a:extLst>
              <a:ext uri="{FF2B5EF4-FFF2-40B4-BE49-F238E27FC236}">
                <a16:creationId xmlns:a16="http://schemas.microsoft.com/office/drawing/2014/main" id="{63AB49D7-1068-B61C-7842-840EC9601A4A}"/>
              </a:ext>
            </a:extLst>
          </p:cNvPr>
          <p:cNvSpPr txBox="1"/>
          <p:nvPr/>
        </p:nvSpPr>
        <p:spPr>
          <a:xfrm>
            <a:off x="10016836" y="2390376"/>
            <a:ext cx="2002395" cy="3139321"/>
          </a:xfrm>
          <a:prstGeom prst="rect">
            <a:avLst/>
          </a:prstGeom>
          <a:noFill/>
        </p:spPr>
        <p:txBody>
          <a:bodyPr wrap="square">
            <a:spAutoFit/>
          </a:bodyPr>
          <a:lstStyle/>
          <a:p>
            <a:pPr algn="just"/>
            <a:r>
              <a:rPr lang="ro-RO" dirty="0">
                <a:solidFill>
                  <a:schemeClr val="tx2"/>
                </a:solidFill>
                <a:latin typeface="Calibri" panose="020F0502020204030204" pitchFamily="34" charset="0"/>
                <a:cs typeface="Calibri" panose="020F0502020204030204" pitchFamily="34" charset="0"/>
              </a:rPr>
              <a:t>Garnitură de etanșare </a:t>
            </a:r>
            <a:r>
              <a:rPr lang="ro-RO" b="1" dirty="0">
                <a:solidFill>
                  <a:schemeClr val="tx2"/>
                </a:solidFill>
                <a:latin typeface="Calibri" panose="020F0502020204030204" pitchFamily="34" charset="0"/>
                <a:cs typeface="Calibri" panose="020F0502020204030204" pitchFamily="34" charset="0"/>
              </a:rPr>
              <a:t>EPDM</a:t>
            </a:r>
            <a:r>
              <a:rPr lang="ro-RO" dirty="0">
                <a:solidFill>
                  <a:schemeClr val="tx2"/>
                </a:solidFill>
                <a:latin typeface="Calibri" panose="020F0502020204030204" pitchFamily="34" charset="0"/>
                <a:cs typeface="Calibri" panose="020F0502020204030204" pitchFamily="34" charset="0"/>
              </a:rPr>
              <a:t> (etilen-propilen-dien-monomer) </a:t>
            </a:r>
          </a:p>
          <a:p>
            <a:pPr marL="285750" indent="-285750" algn="just">
              <a:buFontTx/>
              <a:buChar char="-"/>
            </a:pPr>
            <a:r>
              <a:rPr lang="ro-RO" dirty="0">
                <a:solidFill>
                  <a:schemeClr val="tx2"/>
                </a:solidFill>
                <a:latin typeface="Calibri" panose="020F0502020204030204" pitchFamily="34" charset="0"/>
                <a:cs typeface="Calibri" panose="020F0502020204030204" pitchFamily="34" charset="0"/>
              </a:rPr>
              <a:t>pentru instalații de apă potabilă, instalații de încălzire </a:t>
            </a:r>
          </a:p>
          <a:p>
            <a:pPr marL="285750" indent="-285750" algn="just">
              <a:buFontTx/>
              <a:buChar char="-"/>
            </a:pPr>
            <a:r>
              <a:rPr lang="ro-RO" dirty="0">
                <a:solidFill>
                  <a:schemeClr val="tx2"/>
                </a:solidFill>
                <a:latin typeface="Calibri" panose="020F0502020204030204" pitchFamily="34" charset="0"/>
                <a:cs typeface="Calibri" panose="020F0502020204030204" pitchFamily="34" charset="0"/>
              </a:rPr>
              <a:t>stabilitate termică până la 110 ­°C</a:t>
            </a:r>
          </a:p>
        </p:txBody>
      </p:sp>
      <p:sp>
        <p:nvSpPr>
          <p:cNvPr id="26" name="TextBox 25">
            <a:extLst>
              <a:ext uri="{FF2B5EF4-FFF2-40B4-BE49-F238E27FC236}">
                <a16:creationId xmlns:a16="http://schemas.microsoft.com/office/drawing/2014/main" id="{33DBC7A7-0CA9-2A09-5F7A-E0210DEE1A6F}"/>
              </a:ext>
            </a:extLst>
          </p:cNvPr>
          <p:cNvSpPr txBox="1"/>
          <p:nvPr/>
        </p:nvSpPr>
        <p:spPr>
          <a:xfrm>
            <a:off x="5704096" y="6284954"/>
            <a:ext cx="5078819" cy="369332"/>
          </a:xfrm>
          <a:prstGeom prst="rect">
            <a:avLst/>
          </a:prstGeom>
          <a:noFill/>
        </p:spPr>
        <p:txBody>
          <a:bodyPr wrap="square">
            <a:spAutoFit/>
          </a:bodyPr>
          <a:lstStyle/>
          <a:p>
            <a:pPr algn="just"/>
            <a:r>
              <a:rPr lang="ro-RO" dirty="0">
                <a:latin typeface="Calibri" panose="020F0502020204030204" pitchFamily="34" charset="0"/>
                <a:cs typeface="Calibri" panose="020F0502020204030204" pitchFamily="34" charset="0"/>
              </a:rPr>
              <a:t>Gama de dimensiuni disponibile: de la 12 la 108 mm</a:t>
            </a:r>
          </a:p>
        </p:txBody>
      </p:sp>
      <p:sp>
        <p:nvSpPr>
          <p:cNvPr id="6" name="Substituent subsol 2">
            <a:extLst>
              <a:ext uri="{FF2B5EF4-FFF2-40B4-BE49-F238E27FC236}">
                <a16:creationId xmlns:a16="http://schemas.microsoft.com/office/drawing/2014/main" id="{3B9280C7-F2C8-2395-5824-3A6E2149B68C}"/>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Sertizarea conductelor din cupru</a:t>
            </a:r>
            <a:endParaRPr lang="ro-RO" noProof="0" dirty="0"/>
          </a:p>
        </p:txBody>
      </p:sp>
    </p:spTree>
    <p:extLst>
      <p:ext uri="{BB962C8B-B14F-4D97-AF65-F5344CB8AC3E}">
        <p14:creationId xmlns:p14="http://schemas.microsoft.com/office/powerpoint/2010/main" val="7642961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 name="Titlu 4">
            <a:extLst>
              <a:ext uri="{FF2B5EF4-FFF2-40B4-BE49-F238E27FC236}">
                <a16:creationId xmlns:a16="http://schemas.microsoft.com/office/drawing/2014/main" id="{FF93F71D-1663-42FA-A91E-FA23F03F0287}"/>
              </a:ext>
            </a:extLst>
          </p:cNvPr>
          <p:cNvSpPr>
            <a:spLocks noGrp="1"/>
          </p:cNvSpPr>
          <p:nvPr>
            <p:ph type="title"/>
          </p:nvPr>
        </p:nvSpPr>
        <p:spPr>
          <a:xfrm>
            <a:off x="6993162" y="1455576"/>
            <a:ext cx="5130144" cy="383508"/>
          </a:xfrm>
        </p:spPr>
        <p:txBody>
          <a:bodyPr rtlCol="0">
            <a:normAutofit/>
          </a:bodyPr>
          <a:lstStyle/>
          <a:p>
            <a:pPr rtl="0"/>
            <a:r>
              <a:rPr lang="ro-RO" sz="2400" b="1" dirty="0">
                <a:solidFill>
                  <a:schemeClr val="bg2"/>
                </a:solidFill>
                <a:latin typeface="Calibri" panose="020F0502020204030204" pitchFamily="34" charset="0"/>
                <a:ea typeface="Calibri" panose="020F0502020204030204" pitchFamily="34" charset="0"/>
                <a:cs typeface="Calibri" panose="020F0502020204030204" pitchFamily="34" charset="0"/>
              </a:rPr>
              <a:t>SERTIZARE</a:t>
            </a:r>
            <a:r>
              <a:rPr lang="ro-RO" sz="2400" dirty="0">
                <a:latin typeface="Calibri" panose="020F0502020204030204" pitchFamily="34" charset="0"/>
                <a:ea typeface="Calibri" panose="020F0502020204030204" pitchFamily="34" charset="0"/>
                <a:cs typeface="Calibri" panose="020F0502020204030204" pitchFamily="34" charset="0"/>
              </a:rPr>
              <a:t>A CONDUCTELOR DIN CUPRU</a:t>
            </a:r>
            <a:endParaRPr lang="ro-RO" sz="2400" dirty="0">
              <a:solidFill>
                <a:schemeClr val="tx1"/>
              </a:solidFill>
            </a:endParaRPr>
          </a:p>
        </p:txBody>
      </p:sp>
      <p:sp>
        <p:nvSpPr>
          <p:cNvPr id="4" name="Substituent număr diapozitiv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ro-RO" smtClean="0"/>
              <a:pPr rtl="0"/>
              <a:t>6</a:t>
            </a:fld>
            <a:endParaRPr lang="ro-RO" dirty="0"/>
          </a:p>
        </p:txBody>
      </p:sp>
      <p:sp>
        <p:nvSpPr>
          <p:cNvPr id="2" name="Substituent dată 1">
            <a:extLst>
              <a:ext uri="{FF2B5EF4-FFF2-40B4-BE49-F238E27FC236}">
                <a16:creationId xmlns:a16="http://schemas.microsoft.com/office/drawing/2014/main" id="{A96AB769-C08B-4A71-BEE7-D771D274389A}"/>
              </a:ext>
            </a:extLst>
          </p:cNvPr>
          <p:cNvSpPr>
            <a:spLocks noGrp="1"/>
          </p:cNvSpPr>
          <p:nvPr>
            <p:ph type="dt" sz="half" idx="10"/>
          </p:nvPr>
        </p:nvSpPr>
        <p:spPr/>
        <p:txBody>
          <a:bodyPr rtlCol="0"/>
          <a:lstStyle/>
          <a:p>
            <a:pPr rtl="0"/>
            <a:r>
              <a:rPr lang="en-US" dirty="0"/>
              <a:t>15.10.2025</a:t>
            </a:r>
            <a:endParaRPr lang="ro-RO" dirty="0"/>
          </a:p>
        </p:txBody>
      </p:sp>
      <p:sp>
        <p:nvSpPr>
          <p:cNvPr id="16" name="CasetăText 8">
            <a:extLst>
              <a:ext uri="{FF2B5EF4-FFF2-40B4-BE49-F238E27FC236}">
                <a16:creationId xmlns:a16="http://schemas.microsoft.com/office/drawing/2014/main" id="{A5CA49E3-1A92-4586-F910-F1EB69E53F45}"/>
              </a:ext>
            </a:extLst>
          </p:cNvPr>
          <p:cNvSpPr txBox="1"/>
          <p:nvPr/>
        </p:nvSpPr>
        <p:spPr>
          <a:xfrm>
            <a:off x="7715390" y="5827970"/>
            <a:ext cx="3030940"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4 Fitinguri din cupru cu garnitură FKM [</a:t>
            </a:r>
            <a:r>
              <a:rPr lang="ro-RO" b="1" dirty="0">
                <a:solidFill>
                  <a:schemeClr val="bg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viega.com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25" name="TextBox 24">
            <a:extLst>
              <a:ext uri="{FF2B5EF4-FFF2-40B4-BE49-F238E27FC236}">
                <a16:creationId xmlns:a16="http://schemas.microsoft.com/office/drawing/2014/main" id="{41A1E974-8530-C0CC-CDB7-9C785F0AF794}"/>
              </a:ext>
            </a:extLst>
          </p:cNvPr>
          <p:cNvSpPr txBox="1"/>
          <p:nvPr/>
        </p:nvSpPr>
        <p:spPr>
          <a:xfrm>
            <a:off x="515901" y="2268224"/>
            <a:ext cx="5771575" cy="2308324"/>
          </a:xfrm>
          <a:prstGeom prst="rect">
            <a:avLst/>
          </a:prstGeom>
          <a:noFill/>
        </p:spPr>
        <p:txBody>
          <a:bodyPr wrap="square">
            <a:spAutoFit/>
          </a:bodyPr>
          <a:lstStyle/>
          <a:p>
            <a:pPr algn="just"/>
            <a:r>
              <a:rPr lang="ro-RO" dirty="0">
                <a:solidFill>
                  <a:schemeClr val="tx2"/>
                </a:solidFill>
                <a:cs typeface="Calibri" panose="020F0502020204030204" pitchFamily="34" charset="0"/>
              </a:rPr>
              <a:t>Garnitură de etanșare FKM (Fluorocauciuc sau cauciuc fluorat): </a:t>
            </a:r>
          </a:p>
          <a:p>
            <a:pPr algn="just"/>
            <a:r>
              <a:rPr lang="ro-RO" dirty="0">
                <a:solidFill>
                  <a:schemeClr val="tx2"/>
                </a:solidFill>
                <a:cs typeface="Calibri" panose="020F0502020204030204" pitchFamily="34" charset="0"/>
              </a:rPr>
              <a:t>- </a:t>
            </a:r>
            <a:r>
              <a:rPr lang="ro-RO" b="1" dirty="0">
                <a:solidFill>
                  <a:schemeClr val="tx2"/>
                </a:solidFill>
                <a:cs typeface="Calibri" panose="020F0502020204030204" pitchFamily="34" charset="0"/>
              </a:rPr>
              <a:t>pentru instalații cu temperaturi ridicate</a:t>
            </a:r>
            <a:r>
              <a:rPr lang="ro-RO" dirty="0">
                <a:solidFill>
                  <a:schemeClr val="tx2"/>
                </a:solidFill>
                <a:cs typeface="Calibri" panose="020F0502020204030204" pitchFamily="34" charset="0"/>
              </a:rPr>
              <a:t>, cum ar fi instalații de distribuție a agentului de termoficare cu temperaturi până la 140 ­°C și presiuni până la 1,6 ­MPa, </a:t>
            </a:r>
            <a:r>
              <a:rPr lang="ro-RO" b="1" dirty="0">
                <a:solidFill>
                  <a:schemeClr val="tx2"/>
                </a:solidFill>
                <a:cs typeface="Calibri" panose="020F0502020204030204" pitchFamily="34" charset="0"/>
              </a:rPr>
              <a:t>instalații de abur cu presiune joasă </a:t>
            </a:r>
            <a:r>
              <a:rPr lang="ro-RO" dirty="0">
                <a:solidFill>
                  <a:schemeClr val="tx2"/>
                </a:solidFill>
                <a:cs typeface="Calibri" panose="020F0502020204030204" pitchFamily="34" charset="0"/>
              </a:rPr>
              <a:t>cu temperaturi ≤ ­120°C și presiuni &lt; 0,1 ­MPa și instalații solare cu tuburi vidate. </a:t>
            </a:r>
            <a:r>
              <a:rPr lang="ro-RO" b="1" dirty="0">
                <a:solidFill>
                  <a:schemeClr val="tx2"/>
                </a:solidFill>
                <a:ea typeface="Calibri" panose="020F0502020204030204" pitchFamily="34" charset="0"/>
                <a:cs typeface="Calibri" panose="020F0502020204030204" pitchFamily="34" charset="0"/>
              </a:rPr>
              <a:t>[</a:t>
            </a:r>
            <a:r>
              <a:rPr lang="ro-RO" b="1" dirty="0">
                <a:solidFill>
                  <a:schemeClr val="tx2"/>
                </a:solidFill>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viega.com</a:t>
            </a:r>
            <a:r>
              <a:rPr lang="ro-RO" b="1" dirty="0">
                <a:solidFill>
                  <a:schemeClr val="tx2"/>
                </a:solidFill>
                <a:ea typeface="Calibri" panose="020F0502020204030204" pitchFamily="34" charset="0"/>
                <a:cs typeface="Calibri" panose="020F0502020204030204" pitchFamily="34" charset="0"/>
              </a:rPr>
              <a:t>]</a:t>
            </a:r>
            <a:r>
              <a:rPr lang="ro-RO" dirty="0">
                <a:solidFill>
                  <a:schemeClr val="tx2"/>
                </a:solidFill>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 </a:t>
            </a:r>
            <a:endParaRPr lang="ro-RO" dirty="0">
              <a:solidFill>
                <a:schemeClr val="tx2"/>
              </a:solidFill>
              <a:cs typeface="Calibri" panose="020F0502020204030204" pitchFamily="34" charset="0"/>
            </a:endParaRPr>
          </a:p>
        </p:txBody>
      </p:sp>
      <p:pic>
        <p:nvPicPr>
          <p:cNvPr id="7" name="Picture 6">
            <a:extLst>
              <a:ext uri="{FF2B5EF4-FFF2-40B4-BE49-F238E27FC236}">
                <a16:creationId xmlns:a16="http://schemas.microsoft.com/office/drawing/2014/main" id="{74225D4C-4E1C-2A6F-3B68-316A9CFF4AAD}"/>
              </a:ext>
            </a:extLst>
          </p:cNvPr>
          <p:cNvPicPr>
            <a:picLocks noChangeAspect="1"/>
          </p:cNvPicPr>
          <p:nvPr/>
        </p:nvPicPr>
        <p:blipFill>
          <a:blip r:embed="rId7"/>
          <a:stretch>
            <a:fillRect/>
          </a:stretch>
        </p:blipFill>
        <p:spPr>
          <a:xfrm>
            <a:off x="6478951" y="2268224"/>
            <a:ext cx="5503818" cy="34537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a:extLst>
              <a:ext uri="{FF2B5EF4-FFF2-40B4-BE49-F238E27FC236}">
                <a16:creationId xmlns:a16="http://schemas.microsoft.com/office/drawing/2014/main" id="{D98F07B3-9A2D-FE79-5827-03C7C956347D}"/>
              </a:ext>
            </a:extLst>
          </p:cNvPr>
          <p:cNvSpPr txBox="1"/>
          <p:nvPr/>
        </p:nvSpPr>
        <p:spPr>
          <a:xfrm>
            <a:off x="3748066" y="4798666"/>
            <a:ext cx="2539410" cy="923330"/>
          </a:xfrm>
          <a:prstGeom prst="rect">
            <a:avLst/>
          </a:prstGeom>
          <a:noFill/>
        </p:spPr>
        <p:txBody>
          <a:bodyPr wrap="square">
            <a:spAutoFit/>
          </a:bodyPr>
          <a:lstStyle/>
          <a:p>
            <a:pPr algn="just"/>
            <a:r>
              <a:rPr lang="ro-RO" dirty="0">
                <a:latin typeface="Calibri" panose="020F0502020204030204" pitchFamily="34" charset="0"/>
                <a:cs typeface="Calibri" panose="020F0502020204030204" pitchFamily="34" charset="0"/>
              </a:rPr>
              <a:t>Gama de dimensiuni disponibile: de la 12 la 108 mm</a:t>
            </a:r>
          </a:p>
        </p:txBody>
      </p:sp>
      <p:sp>
        <p:nvSpPr>
          <p:cNvPr id="10" name="TextBox 9">
            <a:extLst>
              <a:ext uri="{FF2B5EF4-FFF2-40B4-BE49-F238E27FC236}">
                <a16:creationId xmlns:a16="http://schemas.microsoft.com/office/drawing/2014/main" id="{D6A9BEDC-5010-CB7B-E902-0E25A4445933}"/>
              </a:ext>
            </a:extLst>
          </p:cNvPr>
          <p:cNvSpPr txBox="1"/>
          <p:nvPr/>
        </p:nvSpPr>
        <p:spPr>
          <a:xfrm>
            <a:off x="515901" y="253161"/>
            <a:ext cx="5771575" cy="1754326"/>
          </a:xfrm>
          <a:prstGeom prst="rect">
            <a:avLst/>
          </a:prstGeom>
          <a:noFill/>
        </p:spPr>
        <p:txBody>
          <a:bodyPr wrap="square">
            <a:spAutoFit/>
          </a:bodyPr>
          <a:lstStyle/>
          <a:p>
            <a:pPr algn="just"/>
            <a:r>
              <a:rPr lang="ro-RO" u="sng" dirty="0">
                <a:cs typeface="Calibri" panose="020F0502020204030204" pitchFamily="34" charset="0"/>
              </a:rPr>
              <a:t>Notă</a:t>
            </a:r>
            <a:r>
              <a:rPr lang="ro-RO" dirty="0">
                <a:cs typeface="Calibri" panose="020F0502020204030204" pitchFamily="34" charset="0"/>
              </a:rPr>
              <a:t>: </a:t>
            </a:r>
            <a:r>
              <a:rPr lang="ro-RO" b="1" dirty="0">
                <a:cs typeface="Calibri" panose="020F0502020204030204" pitchFamily="34" charset="0"/>
              </a:rPr>
              <a:t>Materialele de etanșare ale sistemului de racordare prin presare sunt supuse „îmbătrânirii termice”, care depinde de temperatura mediului și de timpul de funcționare</a:t>
            </a:r>
            <a:r>
              <a:rPr lang="ro-RO" dirty="0">
                <a:cs typeface="Calibri" panose="020F0502020204030204" pitchFamily="34" charset="0"/>
              </a:rPr>
              <a:t>. Cu cât temperatura fluidului este mai mare, cu atât mai rapidă este îmbătrânirea termică a materialului de etanșare.</a:t>
            </a:r>
          </a:p>
        </p:txBody>
      </p:sp>
      <p:sp>
        <p:nvSpPr>
          <p:cNvPr id="6" name="Substituent subsol 2">
            <a:extLst>
              <a:ext uri="{FF2B5EF4-FFF2-40B4-BE49-F238E27FC236}">
                <a16:creationId xmlns:a16="http://schemas.microsoft.com/office/drawing/2014/main" id="{98425C2E-0440-DE17-2F75-0AA8711B6D3F}"/>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Sertizarea conductelor din cupru</a:t>
            </a:r>
            <a:endParaRPr lang="ro-RO" noProof="0" dirty="0"/>
          </a:p>
        </p:txBody>
      </p:sp>
    </p:spTree>
    <p:extLst>
      <p:ext uri="{BB962C8B-B14F-4D97-AF65-F5344CB8AC3E}">
        <p14:creationId xmlns:p14="http://schemas.microsoft.com/office/powerpoint/2010/main" val="38214531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CD4CD6D0-1850-C948-1AF6-8D3ED7D65A6F}"/>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dirty="0"/>
              <a:t>15.10.2025</a:t>
            </a:r>
            <a:endParaRPr lang="ro-RO" noProof="0" dirty="0"/>
          </a:p>
        </p:txBody>
      </p:sp>
      <p:sp>
        <p:nvSpPr>
          <p:cNvPr id="3" name="Substituent subsol 2">
            <a:extLst>
              <a:ext uri="{FF2B5EF4-FFF2-40B4-BE49-F238E27FC236}">
                <a16:creationId xmlns:a16="http://schemas.microsoft.com/office/drawing/2014/main" id="{89303352-CF8E-CEC1-C3AD-7070A970D841}"/>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Sertizarea conductelor din cupru</a:t>
            </a:r>
            <a:endParaRPr lang="ro-RO" noProof="0" dirty="0"/>
          </a:p>
        </p:txBody>
      </p:sp>
      <p:sp>
        <p:nvSpPr>
          <p:cNvPr id="4" name="Substituent număr diapozitiv 3">
            <a:extLst>
              <a:ext uri="{FF2B5EF4-FFF2-40B4-BE49-F238E27FC236}">
                <a16:creationId xmlns:a16="http://schemas.microsoft.com/office/drawing/2014/main" id="{E998B441-EC57-43B0-84EE-38C439789DC3}"/>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7</a:t>
            </a:fld>
            <a:endParaRPr lang="ro-RO" noProof="0"/>
          </a:p>
        </p:txBody>
      </p:sp>
      <p:pic>
        <p:nvPicPr>
          <p:cNvPr id="5" name="Media online 4" title="Viega Profipress: Für jede Installation die passende Lösung.">
            <a:hlinkClick r:id="" action="ppaction://media"/>
            <a:extLst>
              <a:ext uri="{FF2B5EF4-FFF2-40B4-BE49-F238E27FC236}">
                <a16:creationId xmlns:a16="http://schemas.microsoft.com/office/drawing/2014/main" id="{61FAC165-106D-3C1E-D036-F1CFDB1F02CD}"/>
              </a:ext>
            </a:extLst>
          </p:cNvPr>
          <p:cNvPicPr>
            <a:picLocks noRot="1" noChangeAspect="1"/>
          </p:cNvPicPr>
          <p:nvPr>
            <a:videoFile r:link="rId1"/>
          </p:nvPr>
        </p:nvPicPr>
        <p:blipFill>
          <a:blip r:embed="rId3"/>
          <a:stretch>
            <a:fillRect/>
          </a:stretch>
        </p:blipFill>
        <p:spPr>
          <a:xfrm>
            <a:off x="1995329" y="680480"/>
            <a:ext cx="8201341" cy="4630135"/>
          </a:xfrm>
          <a:prstGeom prst="rect">
            <a:avLst/>
          </a:prstGeom>
          <a:noFill/>
        </p:spPr>
      </p:pic>
      <p:sp>
        <p:nvSpPr>
          <p:cNvPr id="6" name="CasetăText 5">
            <a:extLst>
              <a:ext uri="{FF2B5EF4-FFF2-40B4-BE49-F238E27FC236}">
                <a16:creationId xmlns:a16="http://schemas.microsoft.com/office/drawing/2014/main" id="{592F22AF-83D4-5810-844C-1BC971025A07}"/>
              </a:ext>
            </a:extLst>
          </p:cNvPr>
          <p:cNvSpPr txBox="1"/>
          <p:nvPr/>
        </p:nvSpPr>
        <p:spPr>
          <a:xfrm>
            <a:off x="2429172" y="5410001"/>
            <a:ext cx="7333653" cy="369332"/>
          </a:xfrm>
          <a:prstGeom prst="rect">
            <a:avLst/>
          </a:prstGeom>
          <a:noFill/>
        </p:spPr>
        <p:txBody>
          <a:bodyPr wrap="square">
            <a:spAutoFit/>
          </a:bodyPr>
          <a:lstStyle/>
          <a:p>
            <a:pPr algn="ctr"/>
            <a:r>
              <a:rPr lang="ro-RO" b="1" dirty="0">
                <a:solidFill>
                  <a:schemeClr val="tx2"/>
                </a:solidFill>
                <a:ea typeface="Calibri" panose="020F0502020204030204" pitchFamily="34" charset="0"/>
                <a:cs typeface="Calibri" panose="020F0502020204030204" pitchFamily="34" charset="0"/>
              </a:rPr>
              <a:t>Video 1  Procesul de sertizare a conductelor din cupru [</a:t>
            </a:r>
            <a:r>
              <a:rPr lang="ro-RO" b="1" dirty="0">
                <a:solidFill>
                  <a:schemeClr val="tx2"/>
                </a:solidFill>
                <a:ea typeface="Calibri" panose="020F0502020204030204" pitchFamily="34" charset="0"/>
                <a:cs typeface="Calibri" panose="020F0502020204030204" pitchFamily="34" charset="0"/>
                <a:hlinkClick r:id="rId4"/>
              </a:rPr>
              <a:t>www.youtube.com</a:t>
            </a:r>
            <a:r>
              <a:rPr lang="en-US" b="1" dirty="0">
                <a:solidFill>
                  <a:schemeClr val="tx2"/>
                </a:solidFill>
                <a:ea typeface="Calibri" panose="020F0502020204030204" pitchFamily="34" charset="0"/>
                <a:cs typeface="Calibri" panose="020F0502020204030204" pitchFamily="34" charset="0"/>
              </a:rPr>
              <a:t>]</a:t>
            </a:r>
            <a:endParaRPr lang="ro-RO" dirty="0"/>
          </a:p>
        </p:txBody>
      </p:sp>
    </p:spTree>
    <p:extLst>
      <p:ext uri="{BB962C8B-B14F-4D97-AF65-F5344CB8AC3E}">
        <p14:creationId xmlns:p14="http://schemas.microsoft.com/office/powerpoint/2010/main" val="8484424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CD4CD6D0-1850-C948-1AF6-8D3ED7D65A6F}"/>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dirty="0"/>
              <a:t>15.10.2025</a:t>
            </a:r>
            <a:endParaRPr lang="ro-RO" noProof="0" dirty="0"/>
          </a:p>
        </p:txBody>
      </p:sp>
      <p:sp>
        <p:nvSpPr>
          <p:cNvPr id="3" name="Substituent subsol 2">
            <a:extLst>
              <a:ext uri="{FF2B5EF4-FFF2-40B4-BE49-F238E27FC236}">
                <a16:creationId xmlns:a16="http://schemas.microsoft.com/office/drawing/2014/main" id="{89303352-CF8E-CEC1-C3AD-7070A970D841}"/>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Sertizarea conductelor din cupru</a:t>
            </a:r>
            <a:endParaRPr lang="ro-RO" noProof="0" dirty="0"/>
          </a:p>
        </p:txBody>
      </p:sp>
      <p:sp>
        <p:nvSpPr>
          <p:cNvPr id="4" name="Substituent număr diapozitiv 3">
            <a:extLst>
              <a:ext uri="{FF2B5EF4-FFF2-40B4-BE49-F238E27FC236}">
                <a16:creationId xmlns:a16="http://schemas.microsoft.com/office/drawing/2014/main" id="{E998B441-EC57-43B0-84EE-38C439789DC3}"/>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8</a:t>
            </a:fld>
            <a:endParaRPr lang="ro-RO" noProof="0"/>
          </a:p>
        </p:txBody>
      </p:sp>
      <p:sp>
        <p:nvSpPr>
          <p:cNvPr id="6" name="CasetăText 5">
            <a:extLst>
              <a:ext uri="{FF2B5EF4-FFF2-40B4-BE49-F238E27FC236}">
                <a16:creationId xmlns:a16="http://schemas.microsoft.com/office/drawing/2014/main" id="{592F22AF-83D4-5810-844C-1BC971025A07}"/>
              </a:ext>
            </a:extLst>
          </p:cNvPr>
          <p:cNvSpPr txBox="1">
            <a:spLocks/>
          </p:cNvSpPr>
          <p:nvPr/>
        </p:nvSpPr>
        <p:spPr>
          <a:xfrm>
            <a:off x="1106506" y="3611719"/>
            <a:ext cx="3406766" cy="923330"/>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5 Mașină de presare cu conexiune la rețea </a:t>
            </a:r>
            <a:r>
              <a:rPr lang="en-US" b="1" dirty="0">
                <a:solidFill>
                  <a:schemeClr val="bg2"/>
                </a:solidFill>
                <a:ea typeface="Calibri" panose="020F0502020204030204" pitchFamily="34" charset="0"/>
                <a:cs typeface="Calibri" panose="020F0502020204030204" pitchFamily="34" charset="0"/>
              </a:rPr>
              <a:t>- </a:t>
            </a:r>
            <a:r>
              <a:rPr lang="ro-RO" b="1" dirty="0" err="1">
                <a:solidFill>
                  <a:schemeClr val="bg2"/>
                </a:solidFill>
                <a:ea typeface="Calibri" panose="020F0502020204030204" pitchFamily="34" charset="0"/>
                <a:cs typeface="Calibri" panose="020F0502020204030204" pitchFamily="34" charset="0"/>
              </a:rPr>
              <a:t>Pressgun</a:t>
            </a:r>
            <a:r>
              <a:rPr lang="ro-RO" b="1" dirty="0">
                <a:solidFill>
                  <a:schemeClr val="bg2"/>
                </a:solidFill>
                <a:ea typeface="Calibri" panose="020F0502020204030204" pitchFamily="34" charset="0"/>
                <a:cs typeface="Calibri" panose="020F0502020204030204" pitchFamily="34" charset="0"/>
              </a:rPr>
              <a:t> 6 B</a:t>
            </a:r>
          </a:p>
          <a:p>
            <a:pPr algn="ctr"/>
            <a:r>
              <a:rPr lang="ro-RO" b="1" dirty="0">
                <a:solidFill>
                  <a:schemeClr val="bg2"/>
                </a:solidFill>
                <a:ea typeface="Calibri" panose="020F0502020204030204" pitchFamily="34" charset="0"/>
                <a:cs typeface="Calibri" panose="020F0502020204030204" pitchFamily="34" charset="0"/>
              </a:rPr>
              <a:t>[</a:t>
            </a:r>
            <a:r>
              <a:rPr lang="ro-RO" b="1" dirty="0">
                <a:solidFill>
                  <a:schemeClr val="bg2"/>
                </a:solidFill>
                <a:ea typeface="Calibri" panose="020F0502020204030204" pitchFamily="34" charset="0"/>
                <a:cs typeface="Calibri" panose="020F0502020204030204" pitchFamily="34" charset="0"/>
                <a:hlinkClick r:id="rId2"/>
              </a:rPr>
              <a:t>viega.ro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endParaRPr lang="ro-RO" dirty="0">
              <a:solidFill>
                <a:schemeClr val="bg2"/>
              </a:solidFill>
            </a:endParaRPr>
          </a:p>
        </p:txBody>
      </p:sp>
      <p:pic>
        <p:nvPicPr>
          <p:cNvPr id="7" name="Imagine 6">
            <a:extLst>
              <a:ext uri="{FF2B5EF4-FFF2-40B4-BE49-F238E27FC236}">
                <a16:creationId xmlns:a16="http://schemas.microsoft.com/office/drawing/2014/main" id="{BA43B33E-1BC7-2149-6F2F-5D16359D8AD0}"/>
              </a:ext>
            </a:extLst>
          </p:cNvPr>
          <p:cNvPicPr>
            <a:picLocks noChangeAspect="1"/>
          </p:cNvPicPr>
          <p:nvPr/>
        </p:nvPicPr>
        <p:blipFill>
          <a:blip r:embed="rId4"/>
          <a:stretch>
            <a:fillRect/>
          </a:stretch>
        </p:blipFill>
        <p:spPr>
          <a:xfrm>
            <a:off x="955889" y="472398"/>
            <a:ext cx="3708000" cy="309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CasetăText 8">
            <a:extLst>
              <a:ext uri="{FF2B5EF4-FFF2-40B4-BE49-F238E27FC236}">
                <a16:creationId xmlns:a16="http://schemas.microsoft.com/office/drawing/2014/main" id="{5067D7B9-3A37-F969-92B7-4EF7F579988E}"/>
              </a:ext>
            </a:extLst>
          </p:cNvPr>
          <p:cNvSpPr txBox="1"/>
          <p:nvPr/>
        </p:nvSpPr>
        <p:spPr>
          <a:xfrm>
            <a:off x="5515777" y="472398"/>
            <a:ext cx="6099242" cy="2585323"/>
          </a:xfrm>
          <a:prstGeom prst="rect">
            <a:avLst/>
          </a:prstGeom>
          <a:noFill/>
        </p:spPr>
        <p:txBody>
          <a:bodyPr wrap="square">
            <a:spAutoFit/>
          </a:bodyPr>
          <a:lstStyle/>
          <a:p>
            <a:pPr marL="285750" indent="-285750" algn="just">
              <a:buFont typeface="Wingdings" panose="05000000000000000000" pitchFamily="2" charset="2"/>
              <a:buChar char="v"/>
            </a:pPr>
            <a:r>
              <a:rPr lang="ro-RO" dirty="0"/>
              <a:t>Pentru toate sistemele </a:t>
            </a:r>
            <a:r>
              <a:rPr lang="ro-RO" dirty="0" err="1"/>
              <a:t>Viega</a:t>
            </a:r>
            <a:r>
              <a:rPr lang="ro-RO" dirty="0"/>
              <a:t> de fălci de presare, inele de presare, lanțuri de presare și adaptoare (articulate) cu interfață PT2</a:t>
            </a:r>
          </a:p>
          <a:p>
            <a:pPr marL="285750" indent="-285750" algn="just">
              <a:buFont typeface="Wingdings" panose="05000000000000000000" pitchFamily="2" charset="2"/>
              <a:buChar char="v"/>
            </a:pPr>
            <a:r>
              <a:rPr lang="ro-RO" dirty="0"/>
              <a:t>Maxilarul fălcilor de presare rotativ cu 180°, blocare mecanică a fălcilor de presare</a:t>
            </a:r>
          </a:p>
          <a:p>
            <a:endParaRPr lang="ro-RO" b="1" u="sng" dirty="0"/>
          </a:p>
          <a:p>
            <a:r>
              <a:rPr lang="ro-RO" b="1" u="sng" dirty="0"/>
              <a:t>Date tehnice</a:t>
            </a:r>
          </a:p>
          <a:p>
            <a:pPr marL="285750" indent="-285750">
              <a:buFont typeface="Wingdings" panose="05000000000000000000" pitchFamily="2" charset="2"/>
              <a:buChar char="Ø"/>
            </a:pPr>
            <a:r>
              <a:rPr lang="ro-RO" dirty="0"/>
              <a:t>forță de presare 32 </a:t>
            </a:r>
            <a:r>
              <a:rPr lang="ro-RO" dirty="0" err="1"/>
              <a:t>kN</a:t>
            </a:r>
            <a:endParaRPr lang="ro-RO" dirty="0"/>
          </a:p>
          <a:p>
            <a:pPr marL="285750" indent="-285750">
              <a:buFont typeface="Wingdings" panose="05000000000000000000" pitchFamily="2" charset="2"/>
              <a:buChar char="Ø"/>
            </a:pPr>
            <a:r>
              <a:rPr lang="ro-RO" dirty="0"/>
              <a:t>tensiune 220–240 V/50–60 Hz</a:t>
            </a:r>
          </a:p>
        </p:txBody>
      </p:sp>
      <p:pic>
        <p:nvPicPr>
          <p:cNvPr id="11" name="Imagine 10">
            <a:extLst>
              <a:ext uri="{FF2B5EF4-FFF2-40B4-BE49-F238E27FC236}">
                <a16:creationId xmlns:a16="http://schemas.microsoft.com/office/drawing/2014/main" id="{ACF0B837-92C2-C2CC-0F72-7C13786F29C4}"/>
              </a:ext>
            </a:extLst>
          </p:cNvPr>
          <p:cNvPicPr>
            <a:picLocks noChangeAspect="1"/>
          </p:cNvPicPr>
          <p:nvPr/>
        </p:nvPicPr>
        <p:blipFill>
          <a:blip r:embed="rId5"/>
          <a:stretch>
            <a:fillRect/>
          </a:stretch>
        </p:blipFill>
        <p:spPr>
          <a:xfrm>
            <a:off x="5556114" y="3861286"/>
            <a:ext cx="6018569" cy="188460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3" name="CasetăText 12">
            <a:extLst>
              <a:ext uri="{FF2B5EF4-FFF2-40B4-BE49-F238E27FC236}">
                <a16:creationId xmlns:a16="http://schemas.microsoft.com/office/drawing/2014/main" id="{BD5C37E2-0016-4567-2076-D5BB84B6143C}"/>
              </a:ext>
            </a:extLst>
          </p:cNvPr>
          <p:cNvSpPr txBox="1"/>
          <p:nvPr/>
        </p:nvSpPr>
        <p:spPr>
          <a:xfrm>
            <a:off x="9289584" y="3354627"/>
            <a:ext cx="2074608" cy="381876"/>
          </a:xfrm>
          <a:prstGeom prst="rect">
            <a:avLst/>
          </a:prstGeom>
          <a:noFill/>
        </p:spPr>
        <p:txBody>
          <a:bodyPr wrap="square">
            <a:spAutoFit/>
          </a:bodyPr>
          <a:lstStyle/>
          <a:p>
            <a:r>
              <a:rPr lang="ro-RO" b="1" dirty="0">
                <a:solidFill>
                  <a:schemeClr val="bg2"/>
                </a:solidFill>
                <a:ea typeface="Calibri" panose="020F0502020204030204" pitchFamily="34" charset="0"/>
                <a:cs typeface="Calibri" panose="020F0502020204030204" pitchFamily="34" charset="0"/>
              </a:rPr>
              <a:t>Tabel 1 [</a:t>
            </a:r>
            <a:r>
              <a:rPr lang="ro-RO" b="1" dirty="0">
                <a:solidFill>
                  <a:schemeClr val="bg2"/>
                </a:solidFill>
                <a:ea typeface="Calibri" panose="020F0502020204030204" pitchFamily="34" charset="0"/>
                <a:cs typeface="Calibri" panose="020F0502020204030204" pitchFamily="34" charset="0"/>
                <a:hlinkClick r:id="rId6"/>
              </a:rPr>
              <a:t>viega.com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endParaRPr lang="ro-RO" dirty="0"/>
          </a:p>
        </p:txBody>
      </p:sp>
    </p:spTree>
    <p:extLst>
      <p:ext uri="{BB962C8B-B14F-4D97-AF65-F5344CB8AC3E}">
        <p14:creationId xmlns:p14="http://schemas.microsoft.com/office/powerpoint/2010/main" val="30037076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CD4CD6D0-1850-C948-1AF6-8D3ED7D65A6F}"/>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dirty="0"/>
              <a:t>15.10.2025</a:t>
            </a:r>
            <a:endParaRPr lang="ro-RO" noProof="0" dirty="0"/>
          </a:p>
        </p:txBody>
      </p:sp>
      <p:sp>
        <p:nvSpPr>
          <p:cNvPr id="3" name="Substituent subsol 2">
            <a:extLst>
              <a:ext uri="{FF2B5EF4-FFF2-40B4-BE49-F238E27FC236}">
                <a16:creationId xmlns:a16="http://schemas.microsoft.com/office/drawing/2014/main" id="{89303352-CF8E-CEC1-C3AD-7070A970D841}"/>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Sertizarea conductelor din cupru</a:t>
            </a:r>
            <a:endParaRPr lang="ro-RO" noProof="0" dirty="0"/>
          </a:p>
        </p:txBody>
      </p:sp>
      <p:sp>
        <p:nvSpPr>
          <p:cNvPr id="4" name="Substituent număr diapozitiv 3">
            <a:extLst>
              <a:ext uri="{FF2B5EF4-FFF2-40B4-BE49-F238E27FC236}">
                <a16:creationId xmlns:a16="http://schemas.microsoft.com/office/drawing/2014/main" id="{E998B441-EC57-43B0-84EE-38C439789DC3}"/>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9</a:t>
            </a:fld>
            <a:endParaRPr lang="ro-RO" noProof="0"/>
          </a:p>
        </p:txBody>
      </p:sp>
      <p:sp>
        <p:nvSpPr>
          <p:cNvPr id="6" name="CasetăText 5">
            <a:extLst>
              <a:ext uri="{FF2B5EF4-FFF2-40B4-BE49-F238E27FC236}">
                <a16:creationId xmlns:a16="http://schemas.microsoft.com/office/drawing/2014/main" id="{592F22AF-83D4-5810-844C-1BC971025A07}"/>
              </a:ext>
            </a:extLst>
          </p:cNvPr>
          <p:cNvSpPr txBox="1">
            <a:spLocks/>
          </p:cNvSpPr>
          <p:nvPr/>
        </p:nvSpPr>
        <p:spPr>
          <a:xfrm>
            <a:off x="1442903" y="129865"/>
            <a:ext cx="9332939" cy="369332"/>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6 Atașarea fălcilor de presare [</a:t>
            </a:r>
            <a:r>
              <a:rPr lang="ro-RO" b="1" dirty="0">
                <a:solidFill>
                  <a:schemeClr val="bg2"/>
                </a:solidFill>
                <a:ea typeface="Calibri" panose="020F0502020204030204" pitchFamily="34" charset="0"/>
                <a:cs typeface="Calibri" panose="020F0502020204030204" pitchFamily="34" charset="0"/>
                <a:hlinkClick r:id="rId2"/>
              </a:rPr>
              <a:t>viega.com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endParaRPr lang="ro-RO" dirty="0">
              <a:solidFill>
                <a:schemeClr val="bg2"/>
              </a:solidFill>
            </a:endParaRPr>
          </a:p>
        </p:txBody>
      </p:sp>
      <p:pic>
        <p:nvPicPr>
          <p:cNvPr id="1026" name="Picture 2">
            <a:extLst>
              <a:ext uri="{FF2B5EF4-FFF2-40B4-BE49-F238E27FC236}">
                <a16:creationId xmlns:a16="http://schemas.microsoft.com/office/drawing/2014/main" id="{3960C553-2F52-0F29-087C-A224809FB7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7402" y="585456"/>
            <a:ext cx="2392870" cy="2392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3522871-5A95-9218-FA72-82B849505C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2938" y="585456"/>
            <a:ext cx="2392870" cy="2392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4D8A8EC-6F2E-388C-CCB8-2E2DDB5EF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8474" y="591916"/>
            <a:ext cx="2392868" cy="23928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E7519BE-FBC1-9B6D-B017-D95D510EDB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0328" y="3300412"/>
            <a:ext cx="2392870" cy="2392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A3E1E2C-5C92-A0FC-F5CA-EFD9093FCBD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5864" y="3300412"/>
            <a:ext cx="2392870" cy="2392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60FA81D9-56A0-7E75-4CB2-6BF4AABD57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01400" y="3300413"/>
            <a:ext cx="2392868" cy="23928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8" name="CasetăText 7">
            <a:extLst>
              <a:ext uri="{FF2B5EF4-FFF2-40B4-BE49-F238E27FC236}">
                <a16:creationId xmlns:a16="http://schemas.microsoft.com/office/drawing/2014/main" id="{CE05E938-62CF-4FCD-7876-4E596E6A6FB1}"/>
              </a:ext>
            </a:extLst>
          </p:cNvPr>
          <p:cNvSpPr txBox="1"/>
          <p:nvPr/>
        </p:nvSpPr>
        <p:spPr>
          <a:xfrm>
            <a:off x="1281282" y="1597225"/>
            <a:ext cx="527173" cy="369332"/>
          </a:xfrm>
          <a:prstGeom prst="rect">
            <a:avLst/>
          </a:prstGeom>
          <a:noFill/>
        </p:spPr>
        <p:txBody>
          <a:bodyPr wrap="square">
            <a:spAutoFit/>
          </a:bodyPr>
          <a:lstStyle/>
          <a:p>
            <a:r>
              <a:rPr lang="ro-RO" b="1" dirty="0">
                <a:solidFill>
                  <a:schemeClr val="bg2"/>
                </a:solidFill>
                <a:ea typeface="Calibri" panose="020F0502020204030204" pitchFamily="34" charset="0"/>
                <a:cs typeface="Calibri" panose="020F0502020204030204" pitchFamily="34" charset="0"/>
              </a:rPr>
              <a:t>6a</a:t>
            </a:r>
            <a:endParaRPr lang="ro-RO" dirty="0"/>
          </a:p>
        </p:txBody>
      </p:sp>
      <p:sp>
        <p:nvSpPr>
          <p:cNvPr id="5" name="CasetăText 4">
            <a:extLst>
              <a:ext uri="{FF2B5EF4-FFF2-40B4-BE49-F238E27FC236}">
                <a16:creationId xmlns:a16="http://schemas.microsoft.com/office/drawing/2014/main" id="{BD27AD2B-43C8-69E3-C7E1-3CA6FEF7FC71}"/>
              </a:ext>
            </a:extLst>
          </p:cNvPr>
          <p:cNvSpPr txBox="1"/>
          <p:nvPr/>
        </p:nvSpPr>
        <p:spPr>
          <a:xfrm>
            <a:off x="4467150" y="1603684"/>
            <a:ext cx="527173" cy="369332"/>
          </a:xfrm>
          <a:prstGeom prst="rect">
            <a:avLst/>
          </a:prstGeom>
          <a:noFill/>
        </p:spPr>
        <p:txBody>
          <a:bodyPr wrap="square">
            <a:spAutoFit/>
          </a:bodyPr>
          <a:lstStyle/>
          <a:p>
            <a:r>
              <a:rPr lang="ro-RO" b="1" dirty="0">
                <a:solidFill>
                  <a:schemeClr val="bg2"/>
                </a:solidFill>
                <a:ea typeface="Calibri" panose="020F0502020204030204" pitchFamily="34" charset="0"/>
                <a:cs typeface="Calibri" panose="020F0502020204030204" pitchFamily="34" charset="0"/>
              </a:rPr>
              <a:t>6b</a:t>
            </a:r>
            <a:endParaRPr lang="ro-RO" dirty="0"/>
          </a:p>
        </p:txBody>
      </p:sp>
      <p:sp>
        <p:nvSpPr>
          <p:cNvPr id="7" name="CasetăText 6">
            <a:extLst>
              <a:ext uri="{FF2B5EF4-FFF2-40B4-BE49-F238E27FC236}">
                <a16:creationId xmlns:a16="http://schemas.microsoft.com/office/drawing/2014/main" id="{E4E5DFCA-EB0D-2CA0-A66C-78CC0C3803B0}"/>
              </a:ext>
            </a:extLst>
          </p:cNvPr>
          <p:cNvSpPr txBox="1"/>
          <p:nvPr/>
        </p:nvSpPr>
        <p:spPr>
          <a:xfrm>
            <a:off x="7751596" y="1603684"/>
            <a:ext cx="527173" cy="369332"/>
          </a:xfrm>
          <a:prstGeom prst="rect">
            <a:avLst/>
          </a:prstGeom>
          <a:noFill/>
        </p:spPr>
        <p:txBody>
          <a:bodyPr wrap="square">
            <a:spAutoFit/>
          </a:bodyPr>
          <a:lstStyle/>
          <a:p>
            <a:r>
              <a:rPr lang="ro-RO" b="1" dirty="0">
                <a:solidFill>
                  <a:schemeClr val="bg2"/>
                </a:solidFill>
                <a:ea typeface="Calibri" panose="020F0502020204030204" pitchFamily="34" charset="0"/>
                <a:cs typeface="Calibri" panose="020F0502020204030204" pitchFamily="34" charset="0"/>
              </a:rPr>
              <a:t>6c</a:t>
            </a:r>
            <a:endParaRPr lang="ro-RO" dirty="0"/>
          </a:p>
        </p:txBody>
      </p:sp>
      <p:sp>
        <p:nvSpPr>
          <p:cNvPr id="9" name="CasetăText 8">
            <a:extLst>
              <a:ext uri="{FF2B5EF4-FFF2-40B4-BE49-F238E27FC236}">
                <a16:creationId xmlns:a16="http://schemas.microsoft.com/office/drawing/2014/main" id="{1AB86493-2B6A-104B-366B-60B23D395494}"/>
              </a:ext>
            </a:extLst>
          </p:cNvPr>
          <p:cNvSpPr txBox="1">
            <a:spLocks/>
          </p:cNvSpPr>
          <p:nvPr/>
        </p:nvSpPr>
        <p:spPr>
          <a:xfrm>
            <a:off x="3691636" y="5797803"/>
            <a:ext cx="4835474" cy="369332"/>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7 Presarea la rece a conductelor [</a:t>
            </a:r>
            <a:r>
              <a:rPr lang="ro-RO" b="1" dirty="0">
                <a:solidFill>
                  <a:schemeClr val="bg2"/>
                </a:solidFill>
                <a:ea typeface="Calibri" panose="020F0502020204030204" pitchFamily="34" charset="0"/>
                <a:cs typeface="Calibri" panose="020F0502020204030204" pitchFamily="34" charset="0"/>
                <a:hlinkClick r:id="rId2"/>
              </a:rPr>
              <a:t>viega.com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10" name="CasetăText 9">
            <a:extLst>
              <a:ext uri="{FF2B5EF4-FFF2-40B4-BE49-F238E27FC236}">
                <a16:creationId xmlns:a16="http://schemas.microsoft.com/office/drawing/2014/main" id="{CD7DAE25-46CA-47D0-D565-01C55E799F0C}"/>
              </a:ext>
            </a:extLst>
          </p:cNvPr>
          <p:cNvSpPr txBox="1"/>
          <p:nvPr/>
        </p:nvSpPr>
        <p:spPr>
          <a:xfrm>
            <a:off x="1251511" y="4277167"/>
            <a:ext cx="527173" cy="369332"/>
          </a:xfrm>
          <a:prstGeom prst="rect">
            <a:avLst/>
          </a:prstGeom>
          <a:noFill/>
        </p:spPr>
        <p:txBody>
          <a:bodyPr wrap="square">
            <a:spAutoFit/>
          </a:bodyPr>
          <a:lstStyle/>
          <a:p>
            <a:r>
              <a:rPr lang="ro-RO" b="1" dirty="0">
                <a:solidFill>
                  <a:schemeClr val="bg2"/>
                </a:solidFill>
                <a:ea typeface="Calibri" panose="020F0502020204030204" pitchFamily="34" charset="0"/>
                <a:cs typeface="Calibri" panose="020F0502020204030204" pitchFamily="34" charset="0"/>
              </a:rPr>
              <a:t>7a</a:t>
            </a:r>
            <a:endParaRPr lang="ro-RO" dirty="0"/>
          </a:p>
        </p:txBody>
      </p:sp>
      <p:sp>
        <p:nvSpPr>
          <p:cNvPr id="11" name="CasetăText 10">
            <a:extLst>
              <a:ext uri="{FF2B5EF4-FFF2-40B4-BE49-F238E27FC236}">
                <a16:creationId xmlns:a16="http://schemas.microsoft.com/office/drawing/2014/main" id="{C735CE26-D187-9FB5-896B-88AD055923A5}"/>
              </a:ext>
            </a:extLst>
          </p:cNvPr>
          <p:cNvSpPr txBox="1"/>
          <p:nvPr/>
        </p:nvSpPr>
        <p:spPr>
          <a:xfrm>
            <a:off x="4466563" y="4283626"/>
            <a:ext cx="527173" cy="369332"/>
          </a:xfrm>
          <a:prstGeom prst="rect">
            <a:avLst/>
          </a:prstGeom>
          <a:noFill/>
        </p:spPr>
        <p:txBody>
          <a:bodyPr wrap="square">
            <a:spAutoFit/>
          </a:bodyPr>
          <a:lstStyle/>
          <a:p>
            <a:r>
              <a:rPr lang="ro-RO" b="1" dirty="0">
                <a:solidFill>
                  <a:schemeClr val="bg2"/>
                </a:solidFill>
                <a:ea typeface="Calibri" panose="020F0502020204030204" pitchFamily="34" charset="0"/>
                <a:cs typeface="Calibri" panose="020F0502020204030204" pitchFamily="34" charset="0"/>
              </a:rPr>
              <a:t>7b</a:t>
            </a:r>
            <a:endParaRPr lang="ro-RO" dirty="0"/>
          </a:p>
        </p:txBody>
      </p:sp>
      <p:sp>
        <p:nvSpPr>
          <p:cNvPr id="12" name="CasetăText 11">
            <a:extLst>
              <a:ext uri="{FF2B5EF4-FFF2-40B4-BE49-F238E27FC236}">
                <a16:creationId xmlns:a16="http://schemas.microsoft.com/office/drawing/2014/main" id="{6B76119B-399B-858B-E595-BA777DD8BFD7}"/>
              </a:ext>
            </a:extLst>
          </p:cNvPr>
          <p:cNvSpPr txBox="1"/>
          <p:nvPr/>
        </p:nvSpPr>
        <p:spPr>
          <a:xfrm>
            <a:off x="7721825" y="4283626"/>
            <a:ext cx="527173" cy="369332"/>
          </a:xfrm>
          <a:prstGeom prst="rect">
            <a:avLst/>
          </a:prstGeom>
          <a:noFill/>
        </p:spPr>
        <p:txBody>
          <a:bodyPr wrap="square">
            <a:spAutoFit/>
          </a:bodyPr>
          <a:lstStyle/>
          <a:p>
            <a:r>
              <a:rPr lang="ro-RO" b="1" dirty="0">
                <a:solidFill>
                  <a:schemeClr val="bg2"/>
                </a:solidFill>
                <a:ea typeface="Calibri" panose="020F0502020204030204" pitchFamily="34" charset="0"/>
                <a:cs typeface="Calibri" panose="020F0502020204030204" pitchFamily="34" charset="0"/>
              </a:rPr>
              <a:t>7c</a:t>
            </a:r>
            <a:endParaRPr lang="ro-RO" dirty="0"/>
          </a:p>
        </p:txBody>
      </p:sp>
    </p:spTree>
    <p:extLst>
      <p:ext uri="{BB962C8B-B14F-4D97-AF65-F5344CB8AC3E}">
        <p14:creationId xmlns:p14="http://schemas.microsoft.com/office/powerpoint/2010/main" val="26563092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Temă Office">
  <a:themeElements>
    <a:clrScheme name="Custom 12">
      <a:dk1>
        <a:srgbClr val="00BBBB"/>
      </a:dk1>
      <a:lt1>
        <a:srgbClr val="000000"/>
      </a:lt1>
      <a:dk2>
        <a:srgbClr val="999999"/>
      </a:dk2>
      <a:lt2>
        <a:srgbClr val="FFFFFF"/>
      </a:lt2>
      <a:accent1>
        <a:srgbClr val="004448"/>
      </a:accent1>
      <a:accent2>
        <a:srgbClr val="482845"/>
      </a:accent2>
      <a:accent3>
        <a:srgbClr val="7A0000"/>
      </a:accent3>
      <a:accent4>
        <a:srgbClr val="969959"/>
      </a:accent4>
      <a:accent5>
        <a:srgbClr val="225B5F"/>
      </a:accent5>
      <a:accent6>
        <a:srgbClr val="3D8C41"/>
      </a:accent6>
      <a:hlink>
        <a:srgbClr val="7F7F7F"/>
      </a:hlink>
      <a:folHlink>
        <a:srgbClr val="7F7F7F"/>
      </a:folHlink>
    </a:clrScheme>
    <a:fontScheme name="Custom 13">
      <a:majorFont>
        <a:latin typeface="Gill Sans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5055251_TF56488565" id="{99AE117C-5766-41E4-BBEA-BD27838E8496}" vid="{B43D1C15-DF83-40B2-8395-3FBA03A95F78}"/>
    </a:ext>
  </a:extLst>
</a:theme>
</file>

<file path=ppt/theme/theme2.xml><?xml version="1.0" encoding="utf-8"?>
<a:theme xmlns:a="http://schemas.openxmlformats.org/drawingml/2006/main" name="Temă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ă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4DE2CC379442A4D8483D9D7B1BA3E35" ma:contentTypeVersion="3" ma:contentTypeDescription="Create a new document." ma:contentTypeScope="" ma:versionID="c805440cd6cf42c5ec03433d8c7f2033">
  <xsd:schema xmlns:xsd="http://www.w3.org/2001/XMLSchema" xmlns:xs="http://www.w3.org/2001/XMLSchema" xmlns:p="http://schemas.microsoft.com/office/2006/metadata/properties" xmlns:ns2="a1b380a0-b262-4a13-9203-497a21b8eee5" targetNamespace="http://schemas.microsoft.com/office/2006/metadata/properties" ma:root="true" ma:fieldsID="be49632d859e894b78667faeacf14f53" ns2:_="">
    <xsd:import namespace="a1b380a0-b262-4a13-9203-497a21b8eee5"/>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b380a0-b262-4a13-9203-497a21b8ee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0E8BF23-3C08-40C2-899E-4C46C41F6F75}"/>
</file>

<file path=customXml/itemProps2.xml><?xml version="1.0" encoding="utf-8"?>
<ds:datastoreItem xmlns:ds="http://schemas.openxmlformats.org/officeDocument/2006/customXml" ds:itemID="{4A1E8AE2-F99B-4B29-BEC8-E22FE93A9DAB}">
  <ds:schemaRefs>
    <ds:schemaRef ds:uri="http://schemas.microsoft.com/sharepoint/v3/contenttype/forms"/>
  </ds:schemaRefs>
</ds:datastoreItem>
</file>

<file path=customXml/itemProps3.xml><?xml version="1.0" encoding="utf-8"?>
<ds:datastoreItem xmlns:ds="http://schemas.openxmlformats.org/officeDocument/2006/customXml" ds:itemID="{11A1BE7B-457B-4789-BEEC-2964187A1F68}">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Prezentare futuristă</Template>
  <TotalTime>6478</TotalTime>
  <Words>2774</Words>
  <Application>Microsoft Office PowerPoint</Application>
  <PresentationFormat>Widescreen</PresentationFormat>
  <Paragraphs>342</Paragraphs>
  <Slides>34</Slides>
  <Notes>7</Notes>
  <HiddenSlides>0</HiddenSlides>
  <MMClips>5</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Temă Office</vt:lpstr>
      <vt:lpstr>ORGANE DE MAȘINI ȘI TEHNOLOGIE MECANICĂ PENTRU INSTALAȚII</vt:lpstr>
      <vt:lpstr>Asamblări nedemontabile</vt:lpstr>
      <vt:lpstr>ÎMBINAREA PRIN PRESARE</vt:lpstr>
      <vt:lpstr>PowerPoint Presentation</vt:lpstr>
      <vt:lpstr>SERTIZAREA CONDUCTELOR DIN CUPRU</vt:lpstr>
      <vt:lpstr>SERTIZAREA CONDUCTELOR DIN CUPRU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Sertizarea conductelor din inox și oțel</vt:lpstr>
      <vt:lpstr>PowerPoint Presentation</vt:lpstr>
      <vt:lpstr>PowerPoint Presentation</vt:lpstr>
      <vt:lpstr>Sertizarea conductelor din material plastic </vt:lpstr>
      <vt:lpstr>PowerPoint Presentation</vt:lpstr>
      <vt:lpstr>PowerPoint Presentation</vt:lpstr>
      <vt:lpstr>PowerPoint Presentation</vt:lpstr>
      <vt:lpstr>PowerPoint Presentation</vt:lpstr>
      <vt:lpstr>PowerPoint Presentation</vt:lpstr>
      <vt:lpstr>PowerPoint Presentation</vt:lpstr>
      <vt:lpstr>Îmbinarea conductelor din PE-Xa</vt:lpstr>
      <vt:lpstr>Conectori pentru conducte din PE-Xa</vt:lpstr>
      <vt:lpstr>PowerPoint Presentation</vt:lpstr>
      <vt:lpstr>PowerPoint Presentation</vt:lpstr>
      <vt:lpstr>PowerPoint Presentation</vt:lpstr>
      <vt:lpstr>BIBLIOGRAFIE</vt:lpstr>
      <vt:lpstr>Vă mulțumesc  pentru atenția acordată!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ORGANE DE MAȘINI ȘI TEHNOLOGIE MECANICĂ PENTRU INSTALAȚII</dc:title>
  <dc:creator>Constantin Cilibiu</dc:creator>
  <cp:lastModifiedBy>Constantin Cilibiu</cp:lastModifiedBy>
  <cp:revision>179</cp:revision>
  <dcterms:created xsi:type="dcterms:W3CDTF">2024-09-29T10:19:39Z</dcterms:created>
  <dcterms:modified xsi:type="dcterms:W3CDTF">2025-11-03T12:49:11Z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b58b62f-6f94-46bd-8089-18e64b0a9abb_Enabled">
    <vt:lpwstr>true</vt:lpwstr>
  </property>
  <property fmtid="{D5CDD505-2E9C-101B-9397-08002B2CF9AE}" pid="3" name="MSIP_Label_5b58b62f-6f94-46bd-8089-18e64b0a9abb_SetDate">
    <vt:lpwstr>2024-09-29T10:21:23Z</vt:lpwstr>
  </property>
  <property fmtid="{D5CDD505-2E9C-101B-9397-08002B2CF9AE}" pid="4" name="MSIP_Label_5b58b62f-6f94-46bd-8089-18e64b0a9abb_Method">
    <vt:lpwstr>Standard</vt:lpwstr>
  </property>
  <property fmtid="{D5CDD505-2E9C-101B-9397-08002B2CF9AE}" pid="5" name="MSIP_Label_5b58b62f-6f94-46bd-8089-18e64b0a9abb_Name">
    <vt:lpwstr>defa4170-0d19-0005-0004-bc88714345d2</vt:lpwstr>
  </property>
  <property fmtid="{D5CDD505-2E9C-101B-9397-08002B2CF9AE}" pid="6" name="MSIP_Label_5b58b62f-6f94-46bd-8089-18e64b0a9abb_SiteId">
    <vt:lpwstr>a6eb79fa-c4a9-4cce-818d-b85274d15305</vt:lpwstr>
  </property>
  <property fmtid="{D5CDD505-2E9C-101B-9397-08002B2CF9AE}" pid="7" name="MSIP_Label_5b58b62f-6f94-46bd-8089-18e64b0a9abb_ActionId">
    <vt:lpwstr>35f8927b-c84f-4324-8e5c-3956ce67426c</vt:lpwstr>
  </property>
  <property fmtid="{D5CDD505-2E9C-101B-9397-08002B2CF9AE}" pid="8" name="MSIP_Label_5b58b62f-6f94-46bd-8089-18e64b0a9abb_ContentBits">
    <vt:lpwstr>0</vt:lpwstr>
  </property>
  <property fmtid="{D5CDD505-2E9C-101B-9397-08002B2CF9AE}" pid="9" name="ContentTypeId">
    <vt:lpwstr>0x010100E4DE2CC379442A4D8483D9D7B1BA3E35</vt:lpwstr>
  </property>
</Properties>
</file>